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sldIdLst>
    <p:sldId id="256" r:id="rId2"/>
    <p:sldId id="257" r:id="rId3"/>
    <p:sldId id="258" r:id="rId4"/>
    <p:sldId id="259" r:id="rId5"/>
    <p:sldId id="303" r:id="rId6"/>
    <p:sldId id="264" r:id="rId7"/>
    <p:sldId id="270" r:id="rId8"/>
    <p:sldId id="271" r:id="rId9"/>
    <p:sldId id="272" r:id="rId10"/>
    <p:sldId id="273" r:id="rId11"/>
    <p:sldId id="274" r:id="rId12"/>
    <p:sldId id="275" r:id="rId13"/>
    <p:sldId id="260" r:id="rId14"/>
    <p:sldId id="276" r:id="rId15"/>
    <p:sldId id="277" r:id="rId16"/>
    <p:sldId id="278" r:id="rId17"/>
    <p:sldId id="279" r:id="rId18"/>
    <p:sldId id="261" r:id="rId19"/>
    <p:sldId id="280" r:id="rId20"/>
    <p:sldId id="281" r:id="rId21"/>
    <p:sldId id="282" r:id="rId22"/>
    <p:sldId id="283" r:id="rId23"/>
    <p:sldId id="284" r:id="rId24"/>
    <p:sldId id="285" r:id="rId25"/>
    <p:sldId id="286" r:id="rId26"/>
    <p:sldId id="287" r:id="rId27"/>
    <p:sldId id="288" r:id="rId28"/>
    <p:sldId id="290" r:id="rId29"/>
    <p:sldId id="289" r:id="rId30"/>
    <p:sldId id="291" r:id="rId31"/>
    <p:sldId id="292" r:id="rId32"/>
    <p:sldId id="293" r:id="rId33"/>
    <p:sldId id="294" r:id="rId34"/>
    <p:sldId id="295" r:id="rId35"/>
    <p:sldId id="296" r:id="rId36"/>
    <p:sldId id="297" r:id="rId37"/>
    <p:sldId id="300" r:id="rId38"/>
    <p:sldId id="301" r:id="rId39"/>
    <p:sldId id="302" r:id="rId40"/>
    <p:sldId id="262" r:id="rId41"/>
    <p:sldId id="265" r:id="rId42"/>
    <p:sldId id="266" r:id="rId43"/>
    <p:sldId id="298" r:id="rId44"/>
    <p:sldId id="268" r:id="rId45"/>
    <p:sldId id="269" r:id="rId46"/>
    <p:sldId id="299" r:id="rId47"/>
    <p:sldId id="267" r:id="rId48"/>
    <p:sldId id="2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96"/>
    <p:restoredTop sz="92320"/>
  </p:normalViewPr>
  <p:slideViewPr>
    <p:cSldViewPr snapToGrid="0" snapToObjects="1">
      <p:cViewPr varScale="1">
        <p:scale>
          <a:sx n="206" d="100"/>
          <a:sy n="206" d="100"/>
        </p:scale>
        <p:origin x="1256" y="176"/>
      </p:cViewPr>
      <p:guideLst/>
    </p:cSldViewPr>
  </p:slideViewPr>
  <p:notesTextViewPr>
    <p:cViewPr>
      <p:scale>
        <a:sx n="1" d="1"/>
        <a:sy n="1" d="1"/>
      </p:scale>
      <p:origin x="0" y="0"/>
    </p:cViewPr>
  </p:notesTextViewPr>
  <p:notesViewPr>
    <p:cSldViewPr snapToGrid="0" snapToObjects="1">
      <p:cViewPr varScale="1">
        <p:scale>
          <a:sx n="124" d="100"/>
          <a:sy n="124" d="100"/>
        </p:scale>
        <p:origin x="328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208A26-AB69-694D-A622-AA8C5A537A3D}" type="datetimeFigureOut">
              <a:rPr lang="en-US" smtClean="0"/>
              <a:t>4/23/22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6C83A-6187-BA4C-B91C-C66FF84F3088}" type="slidenum">
              <a:rPr lang="en-US" smtClean="0"/>
              <a:t>‹#›</a:t>
            </a:fld>
            <a:endParaRPr lang="en-US"/>
          </a:p>
        </p:txBody>
      </p:sp>
    </p:spTree>
    <p:extLst>
      <p:ext uri="{BB962C8B-B14F-4D97-AF65-F5344CB8AC3E}">
        <p14:creationId xmlns:p14="http://schemas.microsoft.com/office/powerpoint/2010/main" val="98335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workshop about Git and </a:t>
            </a:r>
            <a:r>
              <a:rPr lang="en-US" dirty="0" err="1"/>
              <a:t>Github</a:t>
            </a:r>
            <a:r>
              <a:rPr lang="en-US" dirty="0"/>
              <a:t> … but really it’s a workshop about workflows. </a:t>
            </a:r>
          </a:p>
          <a:p>
            <a:endParaRPr lang="en-US" dirty="0"/>
          </a:p>
          <a:p>
            <a:r>
              <a:rPr lang="en-US" dirty="0"/>
              <a:t>How do we setup workflows that help keep ourselves organized, give us freedom to try things without losing our progress, and collaborate as members of teams?</a:t>
            </a:r>
          </a:p>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a:t>
            </a:fld>
            <a:endParaRPr lang="en-US"/>
          </a:p>
        </p:txBody>
      </p:sp>
    </p:spTree>
    <p:extLst>
      <p:ext uri="{BB962C8B-B14F-4D97-AF65-F5344CB8AC3E}">
        <p14:creationId xmlns:p14="http://schemas.microsoft.com/office/powerpoint/2010/main" val="254234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21</a:t>
            </a:fld>
            <a:endParaRPr lang="en-US"/>
          </a:p>
        </p:txBody>
      </p:sp>
    </p:spTree>
    <p:extLst>
      <p:ext uri="{BB962C8B-B14F-4D97-AF65-F5344CB8AC3E}">
        <p14:creationId xmlns:p14="http://schemas.microsoft.com/office/powerpoint/2010/main" val="407482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22</a:t>
            </a:fld>
            <a:endParaRPr lang="en-US"/>
          </a:p>
        </p:txBody>
      </p:sp>
    </p:spTree>
    <p:extLst>
      <p:ext uri="{BB962C8B-B14F-4D97-AF65-F5344CB8AC3E}">
        <p14:creationId xmlns:p14="http://schemas.microsoft.com/office/powerpoint/2010/main" val="705503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23</a:t>
            </a:fld>
            <a:endParaRPr lang="en-US"/>
          </a:p>
        </p:txBody>
      </p:sp>
    </p:spTree>
    <p:extLst>
      <p:ext uri="{BB962C8B-B14F-4D97-AF65-F5344CB8AC3E}">
        <p14:creationId xmlns:p14="http://schemas.microsoft.com/office/powerpoint/2010/main" val="128980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24</a:t>
            </a:fld>
            <a:endParaRPr lang="en-US"/>
          </a:p>
        </p:txBody>
      </p:sp>
    </p:spTree>
    <p:extLst>
      <p:ext uri="{BB962C8B-B14F-4D97-AF65-F5344CB8AC3E}">
        <p14:creationId xmlns:p14="http://schemas.microsoft.com/office/powerpoint/2010/main" val="2438047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25</a:t>
            </a:fld>
            <a:endParaRPr lang="en-US"/>
          </a:p>
        </p:txBody>
      </p:sp>
    </p:spTree>
    <p:extLst>
      <p:ext uri="{BB962C8B-B14F-4D97-AF65-F5344CB8AC3E}">
        <p14:creationId xmlns:p14="http://schemas.microsoft.com/office/powerpoint/2010/main" val="2974763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26</a:t>
            </a:fld>
            <a:endParaRPr lang="en-US"/>
          </a:p>
        </p:txBody>
      </p:sp>
    </p:spTree>
    <p:extLst>
      <p:ext uri="{BB962C8B-B14F-4D97-AF65-F5344CB8AC3E}">
        <p14:creationId xmlns:p14="http://schemas.microsoft.com/office/powerpoint/2010/main" val="841291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27</a:t>
            </a:fld>
            <a:endParaRPr lang="en-US"/>
          </a:p>
        </p:txBody>
      </p:sp>
    </p:spTree>
    <p:extLst>
      <p:ext uri="{BB962C8B-B14F-4D97-AF65-F5344CB8AC3E}">
        <p14:creationId xmlns:p14="http://schemas.microsoft.com/office/powerpoint/2010/main" val="1873916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28</a:t>
            </a:fld>
            <a:endParaRPr lang="en-US"/>
          </a:p>
        </p:txBody>
      </p:sp>
    </p:spTree>
    <p:extLst>
      <p:ext uri="{BB962C8B-B14F-4D97-AF65-F5344CB8AC3E}">
        <p14:creationId xmlns:p14="http://schemas.microsoft.com/office/powerpoint/2010/main" val="172498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29</a:t>
            </a:fld>
            <a:endParaRPr lang="en-US"/>
          </a:p>
        </p:txBody>
      </p:sp>
    </p:spTree>
    <p:extLst>
      <p:ext uri="{BB962C8B-B14F-4D97-AF65-F5344CB8AC3E}">
        <p14:creationId xmlns:p14="http://schemas.microsoft.com/office/powerpoint/2010/main" val="1573837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30</a:t>
            </a:fld>
            <a:endParaRPr lang="en-US"/>
          </a:p>
        </p:txBody>
      </p:sp>
    </p:spTree>
    <p:extLst>
      <p:ext uri="{BB962C8B-B14F-4D97-AF65-F5344CB8AC3E}">
        <p14:creationId xmlns:p14="http://schemas.microsoft.com/office/powerpoint/2010/main" val="167342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get an idea and so you head to your computer and write up a function. At the end, you have some working code and you’re happy =)</a:t>
            </a:r>
          </a:p>
        </p:txBody>
      </p:sp>
      <p:sp>
        <p:nvSpPr>
          <p:cNvPr id="4" name="Slide Number Placeholder 3"/>
          <p:cNvSpPr>
            <a:spLocks noGrp="1"/>
          </p:cNvSpPr>
          <p:nvPr>
            <p:ph type="sldNum" sz="quarter" idx="5"/>
          </p:nvPr>
        </p:nvSpPr>
        <p:spPr/>
        <p:txBody>
          <a:bodyPr/>
          <a:lstStyle/>
          <a:p>
            <a:fld id="{9466C83A-6187-BA4C-B91C-C66FF84F3088}" type="slidenum">
              <a:rPr lang="en-US" smtClean="0"/>
              <a:t>7</a:t>
            </a:fld>
            <a:endParaRPr lang="en-US"/>
          </a:p>
        </p:txBody>
      </p:sp>
    </p:spTree>
    <p:extLst>
      <p:ext uri="{BB962C8B-B14F-4D97-AF65-F5344CB8AC3E}">
        <p14:creationId xmlns:p14="http://schemas.microsoft.com/office/powerpoint/2010/main" val="631501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31</a:t>
            </a:fld>
            <a:endParaRPr lang="en-US"/>
          </a:p>
        </p:txBody>
      </p:sp>
    </p:spTree>
    <p:extLst>
      <p:ext uri="{BB962C8B-B14F-4D97-AF65-F5344CB8AC3E}">
        <p14:creationId xmlns:p14="http://schemas.microsoft.com/office/powerpoint/2010/main" val="738126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32</a:t>
            </a:fld>
            <a:endParaRPr lang="en-US"/>
          </a:p>
        </p:txBody>
      </p:sp>
    </p:spTree>
    <p:extLst>
      <p:ext uri="{BB962C8B-B14F-4D97-AF65-F5344CB8AC3E}">
        <p14:creationId xmlns:p14="http://schemas.microsoft.com/office/powerpoint/2010/main" val="2615577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33</a:t>
            </a:fld>
            <a:endParaRPr lang="en-US"/>
          </a:p>
        </p:txBody>
      </p:sp>
    </p:spTree>
    <p:extLst>
      <p:ext uri="{BB962C8B-B14F-4D97-AF65-F5344CB8AC3E}">
        <p14:creationId xmlns:p14="http://schemas.microsoft.com/office/powerpoint/2010/main" val="1860122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34</a:t>
            </a:fld>
            <a:endParaRPr lang="en-US"/>
          </a:p>
        </p:txBody>
      </p:sp>
    </p:spTree>
    <p:extLst>
      <p:ext uri="{BB962C8B-B14F-4D97-AF65-F5344CB8AC3E}">
        <p14:creationId xmlns:p14="http://schemas.microsoft.com/office/powerpoint/2010/main" val="1728606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35</a:t>
            </a:fld>
            <a:endParaRPr lang="en-US"/>
          </a:p>
        </p:txBody>
      </p:sp>
    </p:spTree>
    <p:extLst>
      <p:ext uri="{BB962C8B-B14F-4D97-AF65-F5344CB8AC3E}">
        <p14:creationId xmlns:p14="http://schemas.microsoft.com/office/powerpoint/2010/main" val="600576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36</a:t>
            </a:fld>
            <a:endParaRPr lang="en-US"/>
          </a:p>
        </p:txBody>
      </p:sp>
    </p:spTree>
    <p:extLst>
      <p:ext uri="{BB962C8B-B14F-4D97-AF65-F5344CB8AC3E}">
        <p14:creationId xmlns:p14="http://schemas.microsoft.com/office/powerpoint/2010/main" val="1285817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37</a:t>
            </a:fld>
            <a:endParaRPr lang="en-US"/>
          </a:p>
        </p:txBody>
      </p:sp>
    </p:spTree>
    <p:extLst>
      <p:ext uri="{BB962C8B-B14F-4D97-AF65-F5344CB8AC3E}">
        <p14:creationId xmlns:p14="http://schemas.microsoft.com/office/powerpoint/2010/main" val="3007108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38</a:t>
            </a:fld>
            <a:endParaRPr lang="en-US"/>
          </a:p>
        </p:txBody>
      </p:sp>
    </p:spTree>
    <p:extLst>
      <p:ext uri="{BB962C8B-B14F-4D97-AF65-F5344CB8AC3E}">
        <p14:creationId xmlns:p14="http://schemas.microsoft.com/office/powerpoint/2010/main" val="207461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39</a:t>
            </a:fld>
            <a:endParaRPr lang="en-US"/>
          </a:p>
        </p:txBody>
      </p:sp>
    </p:spTree>
    <p:extLst>
      <p:ext uri="{BB962C8B-B14F-4D97-AF65-F5344CB8AC3E}">
        <p14:creationId xmlns:p14="http://schemas.microsoft.com/office/powerpoint/2010/main" val="3538389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some time though, you get a new idea and head back to your computer to update your previous code. In the process of making the updates, you end up breaking the code and now feel stranded because you can’t “go back” to the previous working version.</a:t>
            </a:r>
          </a:p>
        </p:txBody>
      </p:sp>
      <p:sp>
        <p:nvSpPr>
          <p:cNvPr id="4" name="Slide Number Placeholder 3"/>
          <p:cNvSpPr>
            <a:spLocks noGrp="1"/>
          </p:cNvSpPr>
          <p:nvPr>
            <p:ph type="sldNum" sz="quarter" idx="5"/>
          </p:nvPr>
        </p:nvSpPr>
        <p:spPr/>
        <p:txBody>
          <a:bodyPr/>
          <a:lstStyle/>
          <a:p>
            <a:fld id="{9466C83A-6187-BA4C-B91C-C66FF84F3088}" type="slidenum">
              <a:rPr lang="en-US" smtClean="0"/>
              <a:t>8</a:t>
            </a:fld>
            <a:endParaRPr lang="en-US"/>
          </a:p>
        </p:txBody>
      </p:sp>
    </p:spTree>
    <p:extLst>
      <p:ext uri="{BB962C8B-B14F-4D97-AF65-F5344CB8AC3E}">
        <p14:creationId xmlns:p14="http://schemas.microsoft.com/office/powerpoint/2010/main" val="236287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1: You’re someone with lots of good ideas (Or maybe a student who has some neat projects you’ve worked on) and you want some way to show off/share those projects so employers might offer you a job. Or maybe you have some code or files that you think other people might be able to use, if only you could easily share them.</a:t>
            </a:r>
          </a:p>
        </p:txBody>
      </p:sp>
      <p:sp>
        <p:nvSpPr>
          <p:cNvPr id="4" name="Slide Number Placeholder 3"/>
          <p:cNvSpPr>
            <a:spLocks noGrp="1"/>
          </p:cNvSpPr>
          <p:nvPr>
            <p:ph type="sldNum" sz="quarter" idx="5"/>
          </p:nvPr>
        </p:nvSpPr>
        <p:spPr/>
        <p:txBody>
          <a:bodyPr/>
          <a:lstStyle/>
          <a:p>
            <a:fld id="{9466C83A-6187-BA4C-B91C-C66FF84F3088}" type="slidenum">
              <a:rPr lang="en-US" smtClean="0"/>
              <a:t>10</a:t>
            </a:fld>
            <a:endParaRPr lang="en-US"/>
          </a:p>
        </p:txBody>
      </p:sp>
    </p:spTree>
    <p:extLst>
      <p:ext uri="{BB962C8B-B14F-4D97-AF65-F5344CB8AC3E}">
        <p14:creationId xmlns:p14="http://schemas.microsoft.com/office/powerpoint/2010/main" val="184164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2: You and a friend (Or maybe you work on a team) have lots of good ideas, and so you want to work on projects together, but you need some way to share files. </a:t>
            </a:r>
          </a:p>
          <a:p>
            <a:endParaRPr lang="en-US" dirty="0"/>
          </a:p>
          <a:p>
            <a:r>
              <a:rPr lang="en-US" dirty="0"/>
              <a:t>You could email files back and forth … but this is a hassle and you’re never quite sure where to put files or which file is the latest version</a:t>
            </a:r>
          </a:p>
          <a:p>
            <a:endParaRPr lang="en-US" dirty="0"/>
          </a:p>
          <a:p>
            <a:r>
              <a:rPr lang="en-US" dirty="0"/>
              <a:t>You could use Cloud drives, but then you’re never sure if you’re working on the same files at the same time and causing conflicts</a:t>
            </a:r>
          </a:p>
        </p:txBody>
      </p:sp>
      <p:sp>
        <p:nvSpPr>
          <p:cNvPr id="4" name="Slide Number Placeholder 3"/>
          <p:cNvSpPr>
            <a:spLocks noGrp="1"/>
          </p:cNvSpPr>
          <p:nvPr>
            <p:ph type="sldNum" sz="quarter" idx="5"/>
          </p:nvPr>
        </p:nvSpPr>
        <p:spPr/>
        <p:txBody>
          <a:bodyPr/>
          <a:lstStyle/>
          <a:p>
            <a:fld id="{9466C83A-6187-BA4C-B91C-C66FF84F3088}" type="slidenum">
              <a:rPr lang="en-US" smtClean="0"/>
              <a:t>11</a:t>
            </a:fld>
            <a:endParaRPr lang="en-US"/>
          </a:p>
        </p:txBody>
      </p:sp>
    </p:spTree>
    <p:extLst>
      <p:ext uri="{BB962C8B-B14F-4D97-AF65-F5344CB8AC3E}">
        <p14:creationId xmlns:p14="http://schemas.microsoft.com/office/powerpoint/2010/main" val="330958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designed to be used with a terminal interface, but the Desktop Application is also helpful to get you up and running (It even comes with a tutorial!). </a:t>
            </a:r>
            <a:r>
              <a:rPr lang="en-US" dirty="0" err="1"/>
              <a:t>Rstudio</a:t>
            </a:r>
            <a:r>
              <a:rPr lang="en-US" dirty="0"/>
              <a:t> does many of the “main” Git and </a:t>
            </a:r>
            <a:r>
              <a:rPr lang="en-US" dirty="0" err="1"/>
              <a:t>Github</a:t>
            </a:r>
            <a:r>
              <a:rPr lang="en-US" dirty="0"/>
              <a:t> things pretty well.</a:t>
            </a:r>
          </a:p>
          <a:p>
            <a:endParaRPr lang="en-US" dirty="0"/>
          </a:p>
          <a:p>
            <a:r>
              <a:rPr lang="en-US" dirty="0"/>
              <a:t>For now, I’ll assume folks are using </a:t>
            </a:r>
            <a:r>
              <a:rPr lang="en-US" dirty="0" err="1"/>
              <a:t>Rstudio</a:t>
            </a:r>
            <a:r>
              <a:rPr lang="en-US" dirty="0"/>
              <a:t>.</a:t>
            </a:r>
          </a:p>
        </p:txBody>
      </p:sp>
      <p:sp>
        <p:nvSpPr>
          <p:cNvPr id="4" name="Slide Number Placeholder 3"/>
          <p:cNvSpPr>
            <a:spLocks noGrp="1"/>
          </p:cNvSpPr>
          <p:nvPr>
            <p:ph type="sldNum" sz="quarter" idx="5"/>
          </p:nvPr>
        </p:nvSpPr>
        <p:spPr/>
        <p:txBody>
          <a:bodyPr/>
          <a:lstStyle/>
          <a:p>
            <a:fld id="{9466C83A-6187-BA4C-B91C-C66FF84F3088}" type="slidenum">
              <a:rPr lang="en-US" smtClean="0"/>
              <a:t>16</a:t>
            </a:fld>
            <a:endParaRPr lang="en-US"/>
          </a:p>
        </p:txBody>
      </p:sp>
    </p:spTree>
    <p:extLst>
      <p:ext uri="{BB962C8B-B14F-4D97-AF65-F5344CB8AC3E}">
        <p14:creationId xmlns:p14="http://schemas.microsoft.com/office/powerpoint/2010/main" val="3068895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keep your life “easy” by using the same email address you used in the </a:t>
            </a:r>
            <a:r>
              <a:rPr lang="en-US" dirty="0" err="1"/>
              <a:t>Github</a:t>
            </a:r>
            <a:r>
              <a:rPr lang="en-US" dirty="0"/>
              <a:t> account sign-up step.</a:t>
            </a:r>
          </a:p>
        </p:txBody>
      </p:sp>
      <p:sp>
        <p:nvSpPr>
          <p:cNvPr id="4" name="Slide Number Placeholder 3"/>
          <p:cNvSpPr>
            <a:spLocks noGrp="1"/>
          </p:cNvSpPr>
          <p:nvPr>
            <p:ph type="sldNum" sz="quarter" idx="5"/>
          </p:nvPr>
        </p:nvSpPr>
        <p:spPr/>
        <p:txBody>
          <a:bodyPr/>
          <a:lstStyle/>
          <a:p>
            <a:fld id="{9466C83A-6187-BA4C-B91C-C66FF84F3088}" type="slidenum">
              <a:rPr lang="en-US" smtClean="0"/>
              <a:t>17</a:t>
            </a:fld>
            <a:endParaRPr lang="en-US"/>
          </a:p>
        </p:txBody>
      </p:sp>
    </p:spTree>
    <p:extLst>
      <p:ext uri="{BB962C8B-B14F-4D97-AF65-F5344CB8AC3E}">
        <p14:creationId xmlns:p14="http://schemas.microsoft.com/office/powerpoint/2010/main" val="257302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19</a:t>
            </a:fld>
            <a:endParaRPr lang="en-US"/>
          </a:p>
        </p:txBody>
      </p:sp>
    </p:spTree>
    <p:extLst>
      <p:ext uri="{BB962C8B-B14F-4D97-AF65-F5344CB8AC3E}">
        <p14:creationId xmlns:p14="http://schemas.microsoft.com/office/powerpoint/2010/main" val="1454299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6C83A-6187-BA4C-B91C-C66FF84F3088}" type="slidenum">
              <a:rPr lang="en-US" smtClean="0"/>
              <a:t>20</a:t>
            </a:fld>
            <a:endParaRPr lang="en-US"/>
          </a:p>
        </p:txBody>
      </p:sp>
    </p:spTree>
    <p:extLst>
      <p:ext uri="{BB962C8B-B14F-4D97-AF65-F5344CB8AC3E}">
        <p14:creationId xmlns:p14="http://schemas.microsoft.com/office/powerpoint/2010/main" val="2841008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33A52-D4E4-2B96-9F78-62B3D63555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7D0449-58AB-CEE0-3BC0-E166D78A49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7FF605-39D1-5202-17A4-9191E4D2181D}"/>
              </a:ext>
            </a:extLst>
          </p:cNvPr>
          <p:cNvSpPr>
            <a:spLocks noGrp="1"/>
          </p:cNvSpPr>
          <p:nvPr>
            <p:ph type="dt" sz="half" idx="10"/>
          </p:nvPr>
        </p:nvSpPr>
        <p:spPr/>
        <p:txBody>
          <a:bodyPr/>
          <a:lstStyle/>
          <a:p>
            <a:fld id="{E1F0C12C-D77B-DD42-A011-C07701C8FEEB}" type="datetime1">
              <a:rPr lang="en-US" smtClean="0"/>
              <a:t>4/23/22</a:t>
            </a:fld>
            <a:endParaRPr lang="en-US"/>
          </a:p>
        </p:txBody>
      </p:sp>
      <p:sp>
        <p:nvSpPr>
          <p:cNvPr id="5" name="Footer Placeholder 4">
            <a:extLst>
              <a:ext uri="{FF2B5EF4-FFF2-40B4-BE49-F238E27FC236}">
                <a16:creationId xmlns:a16="http://schemas.microsoft.com/office/drawing/2014/main" id="{90FF5417-8B6E-6CDA-B4B6-B8FD6B3EE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3F0A5-D282-307B-2F3D-AC732CBAE0F7}"/>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1439487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811E-17A1-626A-BCC2-30892BA65C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4DD249-18A3-887D-C877-93C70B1177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45C34-0F5A-97E1-86BC-3B741C2EDBC1}"/>
              </a:ext>
            </a:extLst>
          </p:cNvPr>
          <p:cNvSpPr>
            <a:spLocks noGrp="1"/>
          </p:cNvSpPr>
          <p:nvPr>
            <p:ph type="dt" sz="half" idx="10"/>
          </p:nvPr>
        </p:nvSpPr>
        <p:spPr/>
        <p:txBody>
          <a:bodyPr/>
          <a:lstStyle/>
          <a:p>
            <a:fld id="{2302A718-C57C-9244-BAF0-F4267E25734F}" type="datetime1">
              <a:rPr lang="en-US" smtClean="0"/>
              <a:t>4/23/22</a:t>
            </a:fld>
            <a:endParaRPr lang="en-US"/>
          </a:p>
        </p:txBody>
      </p:sp>
      <p:sp>
        <p:nvSpPr>
          <p:cNvPr id="5" name="Footer Placeholder 4">
            <a:extLst>
              <a:ext uri="{FF2B5EF4-FFF2-40B4-BE49-F238E27FC236}">
                <a16:creationId xmlns:a16="http://schemas.microsoft.com/office/drawing/2014/main" id="{8E791416-1EDD-75C7-433F-EE206F1D3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31D4F-6516-715C-F126-AC450426271E}"/>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390001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B4F95-E786-FDD6-31C1-624AD6B337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858F8F-8EA1-07BF-5602-E8D1A8675B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A66E44-ED2A-499F-9156-C2FB84E347A1}"/>
              </a:ext>
            </a:extLst>
          </p:cNvPr>
          <p:cNvSpPr>
            <a:spLocks noGrp="1"/>
          </p:cNvSpPr>
          <p:nvPr>
            <p:ph type="dt" sz="half" idx="10"/>
          </p:nvPr>
        </p:nvSpPr>
        <p:spPr/>
        <p:txBody>
          <a:bodyPr/>
          <a:lstStyle/>
          <a:p>
            <a:fld id="{0111406B-CB3E-C54C-BFA2-9509E3DBFCB6}" type="datetime1">
              <a:rPr lang="en-US" smtClean="0"/>
              <a:t>4/23/22</a:t>
            </a:fld>
            <a:endParaRPr lang="en-US"/>
          </a:p>
        </p:txBody>
      </p:sp>
      <p:sp>
        <p:nvSpPr>
          <p:cNvPr id="5" name="Footer Placeholder 4">
            <a:extLst>
              <a:ext uri="{FF2B5EF4-FFF2-40B4-BE49-F238E27FC236}">
                <a16:creationId xmlns:a16="http://schemas.microsoft.com/office/drawing/2014/main" id="{58D0F78B-7B38-13D7-71F0-670DFC6C6B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13F7A-8FC0-51D0-3BE6-A7CCAB6A42A9}"/>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203234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930F-A366-ED47-F588-CDDDBBCB3D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FEFF37-367B-D418-C45E-587C5FC164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FFC64-3D9F-4554-0320-4B3979197AEC}"/>
              </a:ext>
            </a:extLst>
          </p:cNvPr>
          <p:cNvSpPr>
            <a:spLocks noGrp="1"/>
          </p:cNvSpPr>
          <p:nvPr>
            <p:ph type="dt" sz="half" idx="10"/>
          </p:nvPr>
        </p:nvSpPr>
        <p:spPr/>
        <p:txBody>
          <a:bodyPr/>
          <a:lstStyle/>
          <a:p>
            <a:fld id="{7EEA3033-A3DA-E84C-AA46-DAB926D89648}" type="datetime1">
              <a:rPr lang="en-US" smtClean="0"/>
              <a:t>4/23/22</a:t>
            </a:fld>
            <a:endParaRPr lang="en-US"/>
          </a:p>
        </p:txBody>
      </p:sp>
      <p:sp>
        <p:nvSpPr>
          <p:cNvPr id="5" name="Footer Placeholder 4">
            <a:extLst>
              <a:ext uri="{FF2B5EF4-FFF2-40B4-BE49-F238E27FC236}">
                <a16:creationId xmlns:a16="http://schemas.microsoft.com/office/drawing/2014/main" id="{8201ACD2-2DF9-DADA-D7ED-2F5FBB8FD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07D2F-E0D7-F062-72D8-204A6C8676E5}"/>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205987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15219-DDD0-A0E5-4283-DCE877E62C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1DF017-D6D2-2443-5853-9F0EE2222B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BCADC1-9988-B0ED-EF14-6483F933021F}"/>
              </a:ext>
            </a:extLst>
          </p:cNvPr>
          <p:cNvSpPr>
            <a:spLocks noGrp="1"/>
          </p:cNvSpPr>
          <p:nvPr>
            <p:ph type="dt" sz="half" idx="10"/>
          </p:nvPr>
        </p:nvSpPr>
        <p:spPr/>
        <p:txBody>
          <a:bodyPr/>
          <a:lstStyle/>
          <a:p>
            <a:fld id="{7A5C3FC3-5616-5B4E-8890-800C2C421505}" type="datetime1">
              <a:rPr lang="en-US" smtClean="0"/>
              <a:t>4/23/22</a:t>
            </a:fld>
            <a:endParaRPr lang="en-US"/>
          </a:p>
        </p:txBody>
      </p:sp>
      <p:sp>
        <p:nvSpPr>
          <p:cNvPr id="5" name="Footer Placeholder 4">
            <a:extLst>
              <a:ext uri="{FF2B5EF4-FFF2-40B4-BE49-F238E27FC236}">
                <a16:creationId xmlns:a16="http://schemas.microsoft.com/office/drawing/2014/main" id="{10D6CBEA-5B31-8BB1-60D6-62A630606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C9F93-96DE-1B73-6A80-2293F68D8451}"/>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365991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821D-56AE-13DF-44CC-3E8045C01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D9645E-19CD-3E19-A2E5-E3B909B5F4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4F99A9-2412-37F1-55D8-7DDBAA6E72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A36F2B-1429-B121-65E3-B295A5AF7841}"/>
              </a:ext>
            </a:extLst>
          </p:cNvPr>
          <p:cNvSpPr>
            <a:spLocks noGrp="1"/>
          </p:cNvSpPr>
          <p:nvPr>
            <p:ph type="dt" sz="half" idx="10"/>
          </p:nvPr>
        </p:nvSpPr>
        <p:spPr/>
        <p:txBody>
          <a:bodyPr/>
          <a:lstStyle/>
          <a:p>
            <a:fld id="{EE3D88BF-9015-E54A-B648-6D324ECAE697}" type="datetime1">
              <a:rPr lang="en-US" smtClean="0"/>
              <a:t>4/23/22</a:t>
            </a:fld>
            <a:endParaRPr lang="en-US"/>
          </a:p>
        </p:txBody>
      </p:sp>
      <p:sp>
        <p:nvSpPr>
          <p:cNvPr id="6" name="Footer Placeholder 5">
            <a:extLst>
              <a:ext uri="{FF2B5EF4-FFF2-40B4-BE49-F238E27FC236}">
                <a16:creationId xmlns:a16="http://schemas.microsoft.com/office/drawing/2014/main" id="{FC4BC3BD-B737-0C11-5DE1-93F6827AC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C7035-63B2-B706-8482-6060B1FAB481}"/>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330809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688-BE95-E000-9AAF-18110FC54E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FD67D6-682A-B3FF-8361-5B3C69FFB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242CEE-2C2E-CB77-23EF-01EB86C2BE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399267-D8E8-C7BF-EBAD-ED65FB341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9CE06-BCCE-982D-DB6B-911CB6ED3F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A1C8D6-985D-A4AE-8853-F8B8BCC07F01}"/>
              </a:ext>
            </a:extLst>
          </p:cNvPr>
          <p:cNvSpPr>
            <a:spLocks noGrp="1"/>
          </p:cNvSpPr>
          <p:nvPr>
            <p:ph type="dt" sz="half" idx="10"/>
          </p:nvPr>
        </p:nvSpPr>
        <p:spPr/>
        <p:txBody>
          <a:bodyPr/>
          <a:lstStyle/>
          <a:p>
            <a:fld id="{DF62BE84-A7B2-A14B-8CD3-BD680C5668C4}" type="datetime1">
              <a:rPr lang="en-US" smtClean="0"/>
              <a:t>4/23/22</a:t>
            </a:fld>
            <a:endParaRPr lang="en-US"/>
          </a:p>
        </p:txBody>
      </p:sp>
      <p:sp>
        <p:nvSpPr>
          <p:cNvPr id="8" name="Footer Placeholder 7">
            <a:extLst>
              <a:ext uri="{FF2B5EF4-FFF2-40B4-BE49-F238E27FC236}">
                <a16:creationId xmlns:a16="http://schemas.microsoft.com/office/drawing/2014/main" id="{B67451C7-B227-65A7-DC23-F43EF0BB97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8A6F51-5CAE-5B94-E9F2-6DAC7925574D}"/>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707667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3296-BE6C-CF8D-0CC3-00C8AFD098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26586-EE53-3DC5-49D1-7F222EBAA090}"/>
              </a:ext>
            </a:extLst>
          </p:cNvPr>
          <p:cNvSpPr>
            <a:spLocks noGrp="1"/>
          </p:cNvSpPr>
          <p:nvPr>
            <p:ph type="dt" sz="half" idx="10"/>
          </p:nvPr>
        </p:nvSpPr>
        <p:spPr/>
        <p:txBody>
          <a:bodyPr/>
          <a:lstStyle/>
          <a:p>
            <a:fld id="{80B0FEE8-AF96-424B-8F95-6EF43CE98240}" type="datetime1">
              <a:rPr lang="en-US" smtClean="0"/>
              <a:t>4/23/22</a:t>
            </a:fld>
            <a:endParaRPr lang="en-US"/>
          </a:p>
        </p:txBody>
      </p:sp>
      <p:sp>
        <p:nvSpPr>
          <p:cNvPr id="4" name="Footer Placeholder 3">
            <a:extLst>
              <a:ext uri="{FF2B5EF4-FFF2-40B4-BE49-F238E27FC236}">
                <a16:creationId xmlns:a16="http://schemas.microsoft.com/office/drawing/2014/main" id="{7D583251-3857-ADD1-48EB-2759847F67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E71AA7-55D8-697A-B138-4C6072FBABB1}"/>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2177852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A248B-DA25-7155-EEEB-147A9D55779E}"/>
              </a:ext>
            </a:extLst>
          </p:cNvPr>
          <p:cNvSpPr>
            <a:spLocks noGrp="1"/>
          </p:cNvSpPr>
          <p:nvPr>
            <p:ph type="dt" sz="half" idx="10"/>
          </p:nvPr>
        </p:nvSpPr>
        <p:spPr/>
        <p:txBody>
          <a:bodyPr/>
          <a:lstStyle/>
          <a:p>
            <a:fld id="{41977E9A-52E5-614E-B76B-0C19AE4E0CD7}" type="datetime1">
              <a:rPr lang="en-US" smtClean="0"/>
              <a:t>4/23/22</a:t>
            </a:fld>
            <a:endParaRPr lang="en-US"/>
          </a:p>
        </p:txBody>
      </p:sp>
      <p:sp>
        <p:nvSpPr>
          <p:cNvPr id="3" name="Footer Placeholder 2">
            <a:extLst>
              <a:ext uri="{FF2B5EF4-FFF2-40B4-BE49-F238E27FC236}">
                <a16:creationId xmlns:a16="http://schemas.microsoft.com/office/drawing/2014/main" id="{7C388F18-8E49-D8E1-A08F-C9698980A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BD196C-4D8E-E9FA-8C71-7DCEEE933246}"/>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216909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1660-962F-969E-80ED-5C7319445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D2642E-8C6C-A9C9-B1D8-2055438139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4EAC50-F2EF-E832-2DA2-E45EDEC57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97465-A2C9-2DFE-2851-6E1BBDDCF69C}"/>
              </a:ext>
            </a:extLst>
          </p:cNvPr>
          <p:cNvSpPr>
            <a:spLocks noGrp="1"/>
          </p:cNvSpPr>
          <p:nvPr>
            <p:ph type="dt" sz="half" idx="10"/>
          </p:nvPr>
        </p:nvSpPr>
        <p:spPr/>
        <p:txBody>
          <a:bodyPr/>
          <a:lstStyle/>
          <a:p>
            <a:fld id="{9224BFD3-7C3B-3140-B8E8-6D84FA344107}" type="datetime1">
              <a:rPr lang="en-US" smtClean="0"/>
              <a:t>4/23/22</a:t>
            </a:fld>
            <a:endParaRPr lang="en-US"/>
          </a:p>
        </p:txBody>
      </p:sp>
      <p:sp>
        <p:nvSpPr>
          <p:cNvPr id="6" name="Footer Placeholder 5">
            <a:extLst>
              <a:ext uri="{FF2B5EF4-FFF2-40B4-BE49-F238E27FC236}">
                <a16:creationId xmlns:a16="http://schemas.microsoft.com/office/drawing/2014/main" id="{D738D131-7881-87B9-C315-0E3951D94D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C66E74-F1A8-D063-35D4-C106DE469BA1}"/>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44338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DC5D-2A55-1181-8F88-D48339F62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8A93A9-E998-1D2A-92DC-4FB70EE18A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1965FE-9DF5-C649-C7CA-2AFE19FD1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DAFC26-B17B-F57E-DDC3-C6FC6988325F}"/>
              </a:ext>
            </a:extLst>
          </p:cNvPr>
          <p:cNvSpPr>
            <a:spLocks noGrp="1"/>
          </p:cNvSpPr>
          <p:nvPr>
            <p:ph type="dt" sz="half" idx="10"/>
          </p:nvPr>
        </p:nvSpPr>
        <p:spPr/>
        <p:txBody>
          <a:bodyPr/>
          <a:lstStyle/>
          <a:p>
            <a:fld id="{2E25235D-6C97-5D44-93E0-F7B90165F3DA}" type="datetime1">
              <a:rPr lang="en-US" smtClean="0"/>
              <a:t>4/23/22</a:t>
            </a:fld>
            <a:endParaRPr lang="en-US"/>
          </a:p>
        </p:txBody>
      </p:sp>
      <p:sp>
        <p:nvSpPr>
          <p:cNvPr id="6" name="Footer Placeholder 5">
            <a:extLst>
              <a:ext uri="{FF2B5EF4-FFF2-40B4-BE49-F238E27FC236}">
                <a16:creationId xmlns:a16="http://schemas.microsoft.com/office/drawing/2014/main" id="{B964ED8B-5BAA-DA4D-C778-6C70B1F83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8A5E7-EEE2-0EC7-04D7-92AB05C8C6F2}"/>
              </a:ext>
            </a:extLst>
          </p:cNvPr>
          <p:cNvSpPr>
            <a:spLocks noGrp="1"/>
          </p:cNvSpPr>
          <p:nvPr>
            <p:ph type="sldNum" sz="quarter" idx="12"/>
          </p:nvPr>
        </p:nvSpPr>
        <p:spPr/>
        <p:txBody>
          <a:bodyPr/>
          <a:lstStyle/>
          <a:p>
            <a:fld id="{33A4AA68-B18B-3249-9029-B5C9B97E4E07}" type="slidenum">
              <a:rPr lang="en-US" smtClean="0"/>
              <a:t>‹#›</a:t>
            </a:fld>
            <a:endParaRPr lang="en-US"/>
          </a:p>
        </p:txBody>
      </p:sp>
    </p:spTree>
    <p:extLst>
      <p:ext uri="{BB962C8B-B14F-4D97-AF65-F5344CB8AC3E}">
        <p14:creationId xmlns:p14="http://schemas.microsoft.com/office/powerpoint/2010/main" val="4066682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D40BCA-F075-667A-5995-670EA282F5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BA3215-7E81-23C3-4EF1-84E539DB5B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60E7EA-91DF-9D39-D4C9-9A61ABD451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B35ED-D365-9C4B-8B5E-C51CF24E279A}" type="datetime1">
              <a:rPr lang="en-US" smtClean="0"/>
              <a:t>4/23/22</a:t>
            </a:fld>
            <a:endParaRPr lang="en-US"/>
          </a:p>
        </p:txBody>
      </p:sp>
      <p:sp>
        <p:nvSpPr>
          <p:cNvPr id="5" name="Footer Placeholder 4">
            <a:extLst>
              <a:ext uri="{FF2B5EF4-FFF2-40B4-BE49-F238E27FC236}">
                <a16:creationId xmlns:a16="http://schemas.microsoft.com/office/drawing/2014/main" id="{A115427C-A99D-5A27-AA5C-7DA7F70845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70954-99A8-779F-7814-59D579D881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A4AA68-B18B-3249-9029-B5C9B97E4E07}" type="slidenum">
              <a:rPr lang="en-US" smtClean="0"/>
              <a:t>‹#›</a:t>
            </a:fld>
            <a:endParaRPr lang="en-US"/>
          </a:p>
        </p:txBody>
      </p:sp>
    </p:spTree>
    <p:extLst>
      <p:ext uri="{BB962C8B-B14F-4D97-AF65-F5344CB8AC3E}">
        <p14:creationId xmlns:p14="http://schemas.microsoft.com/office/powerpoint/2010/main" val="1493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scm.com/download/mac" TargetMode="External"/><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rstudio.com/" TargetMode="External"/><Relationship Id="rId4" Type="http://schemas.openxmlformats.org/officeDocument/2006/relationships/hyperlink" Target="https://desktop.github.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happygitwithr.com/index.html" TargetMode="External"/><Relationship Id="rId2" Type="http://schemas.openxmlformats.org/officeDocument/2006/relationships/hyperlink" Target="https://r-pkgs.org/git.html" TargetMode="External"/><Relationship Id="rId1" Type="http://schemas.openxmlformats.org/officeDocument/2006/relationships/slideLayout" Target="../slideLayouts/slideLayout2.xml"/><Relationship Id="rId6" Type="http://schemas.openxmlformats.org/officeDocument/2006/relationships/hyperlink" Target="https://stackoverflow.com/questions/tagged/git" TargetMode="External"/><Relationship Id="rId5" Type="http://schemas.openxmlformats.org/officeDocument/2006/relationships/hyperlink" Target="https://docs.github.com/en" TargetMode="External"/><Relationship Id="rId4" Type="http://schemas.openxmlformats.org/officeDocument/2006/relationships/hyperlink" Target="https://git-scm.com/book/en/v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90FC-1B9B-D202-D868-BF1B006581B5}"/>
              </a:ext>
            </a:extLst>
          </p:cNvPr>
          <p:cNvSpPr>
            <a:spLocks noGrp="1"/>
          </p:cNvSpPr>
          <p:nvPr>
            <p:ph type="ctrTitle"/>
          </p:nvPr>
        </p:nvSpPr>
        <p:spPr/>
        <p:txBody>
          <a:bodyPr>
            <a:normAutofit/>
          </a:bodyPr>
          <a:lstStyle/>
          <a:p>
            <a:r>
              <a:rPr lang="en-US" sz="4800" dirty="0"/>
              <a:t>Getting Started with Git &amp; </a:t>
            </a:r>
            <a:r>
              <a:rPr lang="en-US" sz="4800" dirty="0" err="1"/>
              <a:t>Github</a:t>
            </a:r>
            <a:endParaRPr lang="en-US" sz="4800" dirty="0"/>
          </a:p>
        </p:txBody>
      </p:sp>
      <p:sp>
        <p:nvSpPr>
          <p:cNvPr id="3" name="Subtitle 2">
            <a:extLst>
              <a:ext uri="{FF2B5EF4-FFF2-40B4-BE49-F238E27FC236}">
                <a16:creationId xmlns:a16="http://schemas.microsoft.com/office/drawing/2014/main" id="{F16F513C-73C1-A820-70C7-3CD7A9C7BC50}"/>
              </a:ext>
            </a:extLst>
          </p:cNvPr>
          <p:cNvSpPr>
            <a:spLocks noGrp="1"/>
          </p:cNvSpPr>
          <p:nvPr>
            <p:ph type="subTitle" idx="1"/>
          </p:nvPr>
        </p:nvSpPr>
        <p:spPr/>
        <p:txBody>
          <a:bodyPr>
            <a:normAutofit lnSpcReduction="10000"/>
          </a:bodyPr>
          <a:lstStyle/>
          <a:p>
            <a:endParaRPr lang="en-US" dirty="0"/>
          </a:p>
          <a:p>
            <a:r>
              <a:rPr lang="en-US" dirty="0"/>
              <a:t>James Molyneux</a:t>
            </a:r>
          </a:p>
          <a:p>
            <a:r>
              <a:rPr lang="en-US" dirty="0"/>
              <a:t>Assistant Professor</a:t>
            </a:r>
          </a:p>
          <a:p>
            <a:r>
              <a:rPr lang="en-US" dirty="0"/>
              <a:t>Oregon State University</a:t>
            </a:r>
          </a:p>
        </p:txBody>
      </p:sp>
    </p:spTree>
    <p:extLst>
      <p:ext uri="{BB962C8B-B14F-4D97-AF65-F5344CB8AC3E}">
        <p14:creationId xmlns:p14="http://schemas.microsoft.com/office/powerpoint/2010/main" val="1565541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2DE411-BDEB-FCB3-1946-9BBD5B8E0717}"/>
              </a:ext>
            </a:extLst>
          </p:cNvPr>
          <p:cNvSpPr txBox="1"/>
          <p:nvPr/>
        </p:nvSpPr>
        <p:spPr>
          <a:xfrm>
            <a:off x="833377" y="2639028"/>
            <a:ext cx="1954381" cy="2215991"/>
          </a:xfrm>
          <a:prstGeom prst="rect">
            <a:avLst/>
          </a:prstGeom>
          <a:noFill/>
        </p:spPr>
        <p:txBody>
          <a:bodyPr wrap="none" rtlCol="0">
            <a:spAutoFit/>
          </a:bodyPr>
          <a:lstStyle/>
          <a:p>
            <a:r>
              <a:rPr lang="en-US" sz="13800" dirty="0"/>
              <a:t>🧑‍💻</a:t>
            </a:r>
          </a:p>
        </p:txBody>
      </p:sp>
      <p:sp>
        <p:nvSpPr>
          <p:cNvPr id="13" name="Slide Number Placeholder 12">
            <a:extLst>
              <a:ext uri="{FF2B5EF4-FFF2-40B4-BE49-F238E27FC236}">
                <a16:creationId xmlns:a16="http://schemas.microsoft.com/office/drawing/2014/main" id="{5B828234-6C7A-5127-C894-2526C90941B4}"/>
              </a:ext>
            </a:extLst>
          </p:cNvPr>
          <p:cNvSpPr>
            <a:spLocks noGrp="1"/>
          </p:cNvSpPr>
          <p:nvPr>
            <p:ph type="sldNum" sz="quarter" idx="12"/>
          </p:nvPr>
        </p:nvSpPr>
        <p:spPr/>
        <p:txBody>
          <a:bodyPr/>
          <a:lstStyle/>
          <a:p>
            <a:fld id="{33A4AA68-B18B-3249-9029-B5C9B97E4E07}" type="slidenum">
              <a:rPr lang="en-US" smtClean="0"/>
              <a:t>10</a:t>
            </a:fld>
            <a:endParaRPr lang="en-US"/>
          </a:p>
        </p:txBody>
      </p:sp>
      <p:grpSp>
        <p:nvGrpSpPr>
          <p:cNvPr id="2" name="Group 1">
            <a:extLst>
              <a:ext uri="{FF2B5EF4-FFF2-40B4-BE49-F238E27FC236}">
                <a16:creationId xmlns:a16="http://schemas.microsoft.com/office/drawing/2014/main" id="{47190AA3-2C53-6026-40AA-AC33BE2804F3}"/>
              </a:ext>
            </a:extLst>
          </p:cNvPr>
          <p:cNvGrpSpPr/>
          <p:nvPr/>
        </p:nvGrpSpPr>
        <p:grpSpPr>
          <a:xfrm>
            <a:off x="1101523" y="1732624"/>
            <a:ext cx="1445871" cy="1139834"/>
            <a:chOff x="1101523" y="1732624"/>
            <a:chExt cx="1445871" cy="1139834"/>
          </a:xfrm>
        </p:grpSpPr>
        <p:sp>
          <p:nvSpPr>
            <p:cNvPr id="8" name="TextBox 7">
              <a:extLst>
                <a:ext uri="{FF2B5EF4-FFF2-40B4-BE49-F238E27FC236}">
                  <a16:creationId xmlns:a16="http://schemas.microsoft.com/office/drawing/2014/main" id="{574AE7BD-3C0C-412A-8A78-64F35AD42E64}"/>
                </a:ext>
              </a:extLst>
            </p:cNvPr>
            <p:cNvSpPr txBox="1"/>
            <p:nvPr/>
          </p:nvSpPr>
          <p:spPr>
            <a:xfrm>
              <a:off x="1101523" y="1962189"/>
              <a:ext cx="738851" cy="769441"/>
            </a:xfrm>
            <a:prstGeom prst="rect">
              <a:avLst/>
            </a:prstGeom>
            <a:noFill/>
          </p:spPr>
          <p:txBody>
            <a:bodyPr wrap="square" rtlCol="0">
              <a:spAutoFit/>
            </a:bodyPr>
            <a:lstStyle/>
            <a:p>
              <a:r>
                <a:rPr lang="en-US" sz="4400" dirty="0"/>
                <a:t>💡</a:t>
              </a:r>
              <a:endParaRPr lang="en-US" sz="13800" dirty="0"/>
            </a:p>
          </p:txBody>
        </p:sp>
        <p:sp>
          <p:nvSpPr>
            <p:cNvPr id="10" name="TextBox 9">
              <a:extLst>
                <a:ext uri="{FF2B5EF4-FFF2-40B4-BE49-F238E27FC236}">
                  <a16:creationId xmlns:a16="http://schemas.microsoft.com/office/drawing/2014/main" id="{56E900A1-16C1-89CA-7FE2-D33803C8D90E}"/>
                </a:ext>
              </a:extLst>
            </p:cNvPr>
            <p:cNvSpPr txBox="1"/>
            <p:nvPr/>
          </p:nvSpPr>
          <p:spPr>
            <a:xfrm>
              <a:off x="1612738" y="1732624"/>
              <a:ext cx="738851" cy="769441"/>
            </a:xfrm>
            <a:prstGeom prst="rect">
              <a:avLst/>
            </a:prstGeom>
            <a:noFill/>
          </p:spPr>
          <p:txBody>
            <a:bodyPr wrap="square" rtlCol="0">
              <a:spAutoFit/>
            </a:bodyPr>
            <a:lstStyle/>
            <a:p>
              <a:r>
                <a:rPr lang="en-US" sz="4400" dirty="0"/>
                <a:t>💡</a:t>
              </a:r>
              <a:endParaRPr lang="en-US" sz="13800" dirty="0"/>
            </a:p>
          </p:txBody>
        </p:sp>
        <p:sp>
          <p:nvSpPr>
            <p:cNvPr id="16" name="TextBox 15">
              <a:extLst>
                <a:ext uri="{FF2B5EF4-FFF2-40B4-BE49-F238E27FC236}">
                  <a16:creationId xmlns:a16="http://schemas.microsoft.com/office/drawing/2014/main" id="{1D2F12EE-AA9B-9E30-B236-9044C1A11A38}"/>
                </a:ext>
              </a:extLst>
            </p:cNvPr>
            <p:cNvSpPr txBox="1"/>
            <p:nvPr/>
          </p:nvSpPr>
          <p:spPr>
            <a:xfrm>
              <a:off x="1808543" y="2103017"/>
              <a:ext cx="738851" cy="769441"/>
            </a:xfrm>
            <a:prstGeom prst="rect">
              <a:avLst/>
            </a:prstGeom>
            <a:noFill/>
          </p:spPr>
          <p:txBody>
            <a:bodyPr wrap="square" rtlCol="0">
              <a:spAutoFit/>
            </a:bodyPr>
            <a:lstStyle/>
            <a:p>
              <a:r>
                <a:rPr lang="en-US" sz="4400" dirty="0"/>
                <a:t>💡</a:t>
              </a:r>
              <a:endParaRPr lang="en-US" sz="13800" dirty="0"/>
            </a:p>
          </p:txBody>
        </p:sp>
        <p:sp>
          <p:nvSpPr>
            <p:cNvPr id="17" name="TextBox 16">
              <a:extLst>
                <a:ext uri="{FF2B5EF4-FFF2-40B4-BE49-F238E27FC236}">
                  <a16:creationId xmlns:a16="http://schemas.microsoft.com/office/drawing/2014/main" id="{92E29EDD-78F8-3AFF-0D14-D4A253095CB2}"/>
                </a:ext>
              </a:extLst>
            </p:cNvPr>
            <p:cNvSpPr txBox="1"/>
            <p:nvPr/>
          </p:nvSpPr>
          <p:spPr>
            <a:xfrm>
              <a:off x="1405359" y="2103016"/>
              <a:ext cx="738851" cy="769441"/>
            </a:xfrm>
            <a:prstGeom prst="rect">
              <a:avLst/>
            </a:prstGeom>
            <a:noFill/>
          </p:spPr>
          <p:txBody>
            <a:bodyPr wrap="square" rtlCol="0">
              <a:spAutoFit/>
            </a:bodyPr>
            <a:lstStyle/>
            <a:p>
              <a:r>
                <a:rPr lang="en-US" sz="4400" dirty="0"/>
                <a:t>💡</a:t>
              </a:r>
              <a:endParaRPr lang="en-US" sz="13800" dirty="0"/>
            </a:p>
          </p:txBody>
        </p:sp>
      </p:grpSp>
      <p:grpSp>
        <p:nvGrpSpPr>
          <p:cNvPr id="3" name="Group 2">
            <a:extLst>
              <a:ext uri="{FF2B5EF4-FFF2-40B4-BE49-F238E27FC236}">
                <a16:creationId xmlns:a16="http://schemas.microsoft.com/office/drawing/2014/main" id="{48827F70-5169-C743-6E04-41FA8DE9B8A2}"/>
              </a:ext>
            </a:extLst>
          </p:cNvPr>
          <p:cNvGrpSpPr/>
          <p:nvPr/>
        </p:nvGrpSpPr>
        <p:grpSpPr>
          <a:xfrm>
            <a:off x="4186365" y="2102193"/>
            <a:ext cx="2931571" cy="3323987"/>
            <a:chOff x="3850699" y="2321004"/>
            <a:chExt cx="2931571" cy="3323987"/>
          </a:xfrm>
        </p:grpSpPr>
        <p:sp>
          <p:nvSpPr>
            <p:cNvPr id="21" name="TextBox 20">
              <a:extLst>
                <a:ext uri="{FF2B5EF4-FFF2-40B4-BE49-F238E27FC236}">
                  <a16:creationId xmlns:a16="http://schemas.microsoft.com/office/drawing/2014/main" id="{7EE822AD-73A9-E2F5-69CD-7E44AD2AEA31}"/>
                </a:ext>
              </a:extLst>
            </p:cNvPr>
            <p:cNvSpPr txBox="1"/>
            <p:nvPr/>
          </p:nvSpPr>
          <p:spPr>
            <a:xfrm>
              <a:off x="4827889" y="2321004"/>
              <a:ext cx="1954381" cy="2215991"/>
            </a:xfrm>
            <a:prstGeom prst="rect">
              <a:avLst/>
            </a:prstGeom>
            <a:noFill/>
          </p:spPr>
          <p:txBody>
            <a:bodyPr wrap="none" rtlCol="0">
              <a:spAutoFit/>
            </a:bodyPr>
            <a:lstStyle/>
            <a:p>
              <a:r>
                <a:rPr lang="en-US" sz="13800" dirty="0"/>
                <a:t>🤵‍♂️</a:t>
              </a:r>
            </a:p>
          </p:txBody>
        </p:sp>
        <p:sp>
          <p:nvSpPr>
            <p:cNvPr id="19" name="TextBox 18">
              <a:extLst>
                <a:ext uri="{FF2B5EF4-FFF2-40B4-BE49-F238E27FC236}">
                  <a16:creationId xmlns:a16="http://schemas.microsoft.com/office/drawing/2014/main" id="{1820AAC6-5648-F4D0-90F0-9F55811402FC}"/>
                </a:ext>
              </a:extLst>
            </p:cNvPr>
            <p:cNvSpPr txBox="1"/>
            <p:nvPr/>
          </p:nvSpPr>
          <p:spPr>
            <a:xfrm>
              <a:off x="3850699" y="2639028"/>
              <a:ext cx="1954381" cy="2215991"/>
            </a:xfrm>
            <a:prstGeom prst="rect">
              <a:avLst/>
            </a:prstGeom>
            <a:noFill/>
          </p:spPr>
          <p:txBody>
            <a:bodyPr wrap="none" rtlCol="0">
              <a:spAutoFit/>
            </a:bodyPr>
            <a:lstStyle/>
            <a:p>
              <a:r>
                <a:rPr lang="en-US" sz="13800" dirty="0"/>
                <a:t>🤵‍♀️</a:t>
              </a:r>
            </a:p>
          </p:txBody>
        </p:sp>
        <p:sp>
          <p:nvSpPr>
            <p:cNvPr id="20" name="TextBox 19">
              <a:extLst>
                <a:ext uri="{FF2B5EF4-FFF2-40B4-BE49-F238E27FC236}">
                  <a16:creationId xmlns:a16="http://schemas.microsoft.com/office/drawing/2014/main" id="{5029EBEA-94C4-EE86-231F-1C37E79E5331}"/>
                </a:ext>
              </a:extLst>
            </p:cNvPr>
            <p:cNvSpPr txBox="1"/>
            <p:nvPr/>
          </p:nvSpPr>
          <p:spPr>
            <a:xfrm>
              <a:off x="4743879" y="3429000"/>
              <a:ext cx="1954381" cy="2215991"/>
            </a:xfrm>
            <a:prstGeom prst="rect">
              <a:avLst/>
            </a:prstGeom>
            <a:noFill/>
          </p:spPr>
          <p:txBody>
            <a:bodyPr wrap="none" rtlCol="0">
              <a:spAutoFit/>
            </a:bodyPr>
            <a:lstStyle/>
            <a:p>
              <a:r>
                <a:rPr lang="en-US" sz="13800" dirty="0"/>
                <a:t>🤵‍♀️</a:t>
              </a:r>
            </a:p>
          </p:txBody>
        </p:sp>
      </p:grpSp>
      <p:sp>
        <p:nvSpPr>
          <p:cNvPr id="22" name="TextBox 21">
            <a:extLst>
              <a:ext uri="{FF2B5EF4-FFF2-40B4-BE49-F238E27FC236}">
                <a16:creationId xmlns:a16="http://schemas.microsoft.com/office/drawing/2014/main" id="{15DAFC2D-E209-C74A-C15E-EFFAF0970609}"/>
              </a:ext>
            </a:extLst>
          </p:cNvPr>
          <p:cNvSpPr txBox="1"/>
          <p:nvPr/>
        </p:nvSpPr>
        <p:spPr>
          <a:xfrm>
            <a:off x="8832260" y="2502065"/>
            <a:ext cx="1954381" cy="2215991"/>
          </a:xfrm>
          <a:prstGeom prst="rect">
            <a:avLst/>
          </a:prstGeom>
          <a:noFill/>
        </p:spPr>
        <p:txBody>
          <a:bodyPr wrap="none" rtlCol="0">
            <a:spAutoFit/>
          </a:bodyPr>
          <a:lstStyle/>
          <a:p>
            <a:r>
              <a:rPr lang="en-US" sz="13800" dirty="0"/>
              <a:t>🧑‍🔬</a:t>
            </a:r>
          </a:p>
        </p:txBody>
      </p:sp>
    </p:spTree>
    <p:extLst>
      <p:ext uri="{BB962C8B-B14F-4D97-AF65-F5344CB8AC3E}">
        <p14:creationId xmlns:p14="http://schemas.microsoft.com/office/powerpoint/2010/main" val="41563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2DE411-BDEB-FCB3-1946-9BBD5B8E0717}"/>
              </a:ext>
            </a:extLst>
          </p:cNvPr>
          <p:cNvSpPr txBox="1"/>
          <p:nvPr/>
        </p:nvSpPr>
        <p:spPr>
          <a:xfrm>
            <a:off x="833377" y="2639028"/>
            <a:ext cx="1954381" cy="2215991"/>
          </a:xfrm>
          <a:prstGeom prst="rect">
            <a:avLst/>
          </a:prstGeom>
          <a:noFill/>
        </p:spPr>
        <p:txBody>
          <a:bodyPr wrap="none" rtlCol="0">
            <a:spAutoFit/>
          </a:bodyPr>
          <a:lstStyle/>
          <a:p>
            <a:r>
              <a:rPr lang="en-US" sz="13800" dirty="0"/>
              <a:t>🧑‍💻</a:t>
            </a:r>
          </a:p>
        </p:txBody>
      </p:sp>
      <p:sp>
        <p:nvSpPr>
          <p:cNvPr id="13" name="Slide Number Placeholder 12">
            <a:extLst>
              <a:ext uri="{FF2B5EF4-FFF2-40B4-BE49-F238E27FC236}">
                <a16:creationId xmlns:a16="http://schemas.microsoft.com/office/drawing/2014/main" id="{5B828234-6C7A-5127-C894-2526C90941B4}"/>
              </a:ext>
            </a:extLst>
          </p:cNvPr>
          <p:cNvSpPr>
            <a:spLocks noGrp="1"/>
          </p:cNvSpPr>
          <p:nvPr>
            <p:ph type="sldNum" sz="quarter" idx="12"/>
          </p:nvPr>
        </p:nvSpPr>
        <p:spPr/>
        <p:txBody>
          <a:bodyPr/>
          <a:lstStyle/>
          <a:p>
            <a:fld id="{33A4AA68-B18B-3249-9029-B5C9B97E4E07}" type="slidenum">
              <a:rPr lang="en-US" smtClean="0"/>
              <a:t>11</a:t>
            </a:fld>
            <a:endParaRPr lang="en-US"/>
          </a:p>
        </p:txBody>
      </p:sp>
      <p:grpSp>
        <p:nvGrpSpPr>
          <p:cNvPr id="2" name="Group 1">
            <a:extLst>
              <a:ext uri="{FF2B5EF4-FFF2-40B4-BE49-F238E27FC236}">
                <a16:creationId xmlns:a16="http://schemas.microsoft.com/office/drawing/2014/main" id="{47190AA3-2C53-6026-40AA-AC33BE2804F3}"/>
              </a:ext>
            </a:extLst>
          </p:cNvPr>
          <p:cNvGrpSpPr/>
          <p:nvPr/>
        </p:nvGrpSpPr>
        <p:grpSpPr>
          <a:xfrm>
            <a:off x="1101523" y="1732624"/>
            <a:ext cx="1445871" cy="1139834"/>
            <a:chOff x="1101523" y="1732624"/>
            <a:chExt cx="1445871" cy="1139834"/>
          </a:xfrm>
        </p:grpSpPr>
        <p:sp>
          <p:nvSpPr>
            <p:cNvPr id="8" name="TextBox 7">
              <a:extLst>
                <a:ext uri="{FF2B5EF4-FFF2-40B4-BE49-F238E27FC236}">
                  <a16:creationId xmlns:a16="http://schemas.microsoft.com/office/drawing/2014/main" id="{574AE7BD-3C0C-412A-8A78-64F35AD42E64}"/>
                </a:ext>
              </a:extLst>
            </p:cNvPr>
            <p:cNvSpPr txBox="1"/>
            <p:nvPr/>
          </p:nvSpPr>
          <p:spPr>
            <a:xfrm>
              <a:off x="1101523" y="1962189"/>
              <a:ext cx="738851" cy="769441"/>
            </a:xfrm>
            <a:prstGeom prst="rect">
              <a:avLst/>
            </a:prstGeom>
            <a:noFill/>
          </p:spPr>
          <p:txBody>
            <a:bodyPr wrap="square" rtlCol="0">
              <a:spAutoFit/>
            </a:bodyPr>
            <a:lstStyle/>
            <a:p>
              <a:r>
                <a:rPr lang="en-US" sz="4400" dirty="0"/>
                <a:t>💡</a:t>
              </a:r>
              <a:endParaRPr lang="en-US" sz="13800" dirty="0"/>
            </a:p>
          </p:txBody>
        </p:sp>
        <p:sp>
          <p:nvSpPr>
            <p:cNvPr id="10" name="TextBox 9">
              <a:extLst>
                <a:ext uri="{FF2B5EF4-FFF2-40B4-BE49-F238E27FC236}">
                  <a16:creationId xmlns:a16="http://schemas.microsoft.com/office/drawing/2014/main" id="{56E900A1-16C1-89CA-7FE2-D33803C8D90E}"/>
                </a:ext>
              </a:extLst>
            </p:cNvPr>
            <p:cNvSpPr txBox="1"/>
            <p:nvPr/>
          </p:nvSpPr>
          <p:spPr>
            <a:xfrm>
              <a:off x="1612738" y="1732624"/>
              <a:ext cx="738851" cy="769441"/>
            </a:xfrm>
            <a:prstGeom prst="rect">
              <a:avLst/>
            </a:prstGeom>
            <a:noFill/>
          </p:spPr>
          <p:txBody>
            <a:bodyPr wrap="square" rtlCol="0">
              <a:spAutoFit/>
            </a:bodyPr>
            <a:lstStyle/>
            <a:p>
              <a:r>
                <a:rPr lang="en-US" sz="4400" dirty="0"/>
                <a:t>💡</a:t>
              </a:r>
              <a:endParaRPr lang="en-US" sz="13800" dirty="0"/>
            </a:p>
          </p:txBody>
        </p:sp>
        <p:sp>
          <p:nvSpPr>
            <p:cNvPr id="16" name="TextBox 15">
              <a:extLst>
                <a:ext uri="{FF2B5EF4-FFF2-40B4-BE49-F238E27FC236}">
                  <a16:creationId xmlns:a16="http://schemas.microsoft.com/office/drawing/2014/main" id="{1D2F12EE-AA9B-9E30-B236-9044C1A11A38}"/>
                </a:ext>
              </a:extLst>
            </p:cNvPr>
            <p:cNvSpPr txBox="1"/>
            <p:nvPr/>
          </p:nvSpPr>
          <p:spPr>
            <a:xfrm>
              <a:off x="1808543" y="2103017"/>
              <a:ext cx="738851" cy="769441"/>
            </a:xfrm>
            <a:prstGeom prst="rect">
              <a:avLst/>
            </a:prstGeom>
            <a:noFill/>
          </p:spPr>
          <p:txBody>
            <a:bodyPr wrap="square" rtlCol="0">
              <a:spAutoFit/>
            </a:bodyPr>
            <a:lstStyle/>
            <a:p>
              <a:r>
                <a:rPr lang="en-US" sz="4400" dirty="0"/>
                <a:t>💡</a:t>
              </a:r>
              <a:endParaRPr lang="en-US" sz="13800" dirty="0"/>
            </a:p>
          </p:txBody>
        </p:sp>
        <p:sp>
          <p:nvSpPr>
            <p:cNvPr id="17" name="TextBox 16">
              <a:extLst>
                <a:ext uri="{FF2B5EF4-FFF2-40B4-BE49-F238E27FC236}">
                  <a16:creationId xmlns:a16="http://schemas.microsoft.com/office/drawing/2014/main" id="{92E29EDD-78F8-3AFF-0D14-D4A253095CB2}"/>
                </a:ext>
              </a:extLst>
            </p:cNvPr>
            <p:cNvSpPr txBox="1"/>
            <p:nvPr/>
          </p:nvSpPr>
          <p:spPr>
            <a:xfrm>
              <a:off x="1405359" y="2103016"/>
              <a:ext cx="738851" cy="769441"/>
            </a:xfrm>
            <a:prstGeom prst="rect">
              <a:avLst/>
            </a:prstGeom>
            <a:noFill/>
          </p:spPr>
          <p:txBody>
            <a:bodyPr wrap="square" rtlCol="0">
              <a:spAutoFit/>
            </a:bodyPr>
            <a:lstStyle/>
            <a:p>
              <a:r>
                <a:rPr lang="en-US" sz="4400" dirty="0"/>
                <a:t>💡</a:t>
              </a:r>
              <a:endParaRPr lang="en-US" sz="13800" dirty="0"/>
            </a:p>
          </p:txBody>
        </p:sp>
      </p:grpSp>
      <p:sp>
        <p:nvSpPr>
          <p:cNvPr id="22" name="TextBox 21">
            <a:extLst>
              <a:ext uri="{FF2B5EF4-FFF2-40B4-BE49-F238E27FC236}">
                <a16:creationId xmlns:a16="http://schemas.microsoft.com/office/drawing/2014/main" id="{15DAFC2D-E209-C74A-C15E-EFFAF0970609}"/>
              </a:ext>
            </a:extLst>
          </p:cNvPr>
          <p:cNvSpPr txBox="1"/>
          <p:nvPr/>
        </p:nvSpPr>
        <p:spPr>
          <a:xfrm>
            <a:off x="8832260" y="2502065"/>
            <a:ext cx="1954381" cy="2215991"/>
          </a:xfrm>
          <a:prstGeom prst="rect">
            <a:avLst/>
          </a:prstGeom>
          <a:noFill/>
        </p:spPr>
        <p:txBody>
          <a:bodyPr wrap="none" rtlCol="0">
            <a:spAutoFit/>
          </a:bodyPr>
          <a:lstStyle/>
          <a:p>
            <a:r>
              <a:rPr lang="en-US" sz="13800" dirty="0"/>
              <a:t>👩‍💻</a:t>
            </a:r>
          </a:p>
        </p:txBody>
      </p:sp>
      <p:grpSp>
        <p:nvGrpSpPr>
          <p:cNvPr id="14" name="Group 13">
            <a:extLst>
              <a:ext uri="{FF2B5EF4-FFF2-40B4-BE49-F238E27FC236}">
                <a16:creationId xmlns:a16="http://schemas.microsoft.com/office/drawing/2014/main" id="{F4FEE768-5444-F916-B906-783714B03726}"/>
              </a:ext>
            </a:extLst>
          </p:cNvPr>
          <p:cNvGrpSpPr/>
          <p:nvPr/>
        </p:nvGrpSpPr>
        <p:grpSpPr>
          <a:xfrm>
            <a:off x="9086514" y="1776992"/>
            <a:ext cx="1445871" cy="1139834"/>
            <a:chOff x="1101523" y="1732624"/>
            <a:chExt cx="1445871" cy="1139834"/>
          </a:xfrm>
        </p:grpSpPr>
        <p:sp>
          <p:nvSpPr>
            <p:cNvPr id="15" name="TextBox 14">
              <a:extLst>
                <a:ext uri="{FF2B5EF4-FFF2-40B4-BE49-F238E27FC236}">
                  <a16:creationId xmlns:a16="http://schemas.microsoft.com/office/drawing/2014/main" id="{F45804B4-10B2-6489-0151-4272D27B6164}"/>
                </a:ext>
              </a:extLst>
            </p:cNvPr>
            <p:cNvSpPr txBox="1"/>
            <p:nvPr/>
          </p:nvSpPr>
          <p:spPr>
            <a:xfrm>
              <a:off x="1101523" y="1962189"/>
              <a:ext cx="738851" cy="769441"/>
            </a:xfrm>
            <a:prstGeom prst="rect">
              <a:avLst/>
            </a:prstGeom>
            <a:noFill/>
          </p:spPr>
          <p:txBody>
            <a:bodyPr wrap="square" rtlCol="0">
              <a:spAutoFit/>
            </a:bodyPr>
            <a:lstStyle/>
            <a:p>
              <a:r>
                <a:rPr lang="en-US" sz="4400" dirty="0"/>
                <a:t>💡</a:t>
              </a:r>
              <a:endParaRPr lang="en-US" sz="13800" dirty="0"/>
            </a:p>
          </p:txBody>
        </p:sp>
        <p:sp>
          <p:nvSpPr>
            <p:cNvPr id="18" name="TextBox 17">
              <a:extLst>
                <a:ext uri="{FF2B5EF4-FFF2-40B4-BE49-F238E27FC236}">
                  <a16:creationId xmlns:a16="http://schemas.microsoft.com/office/drawing/2014/main" id="{5BBE61A1-64EB-03F7-0E1D-DC8383B92184}"/>
                </a:ext>
              </a:extLst>
            </p:cNvPr>
            <p:cNvSpPr txBox="1"/>
            <p:nvPr/>
          </p:nvSpPr>
          <p:spPr>
            <a:xfrm>
              <a:off x="1612738" y="1732624"/>
              <a:ext cx="738851" cy="769441"/>
            </a:xfrm>
            <a:prstGeom prst="rect">
              <a:avLst/>
            </a:prstGeom>
            <a:noFill/>
          </p:spPr>
          <p:txBody>
            <a:bodyPr wrap="square" rtlCol="0">
              <a:spAutoFit/>
            </a:bodyPr>
            <a:lstStyle/>
            <a:p>
              <a:r>
                <a:rPr lang="en-US" sz="4400" dirty="0"/>
                <a:t>💡</a:t>
              </a:r>
              <a:endParaRPr lang="en-US" sz="13800" dirty="0"/>
            </a:p>
          </p:txBody>
        </p:sp>
        <p:sp>
          <p:nvSpPr>
            <p:cNvPr id="23" name="TextBox 22">
              <a:extLst>
                <a:ext uri="{FF2B5EF4-FFF2-40B4-BE49-F238E27FC236}">
                  <a16:creationId xmlns:a16="http://schemas.microsoft.com/office/drawing/2014/main" id="{00AC061E-E1EB-4415-6005-4946BB2D1C6C}"/>
                </a:ext>
              </a:extLst>
            </p:cNvPr>
            <p:cNvSpPr txBox="1"/>
            <p:nvPr/>
          </p:nvSpPr>
          <p:spPr>
            <a:xfrm>
              <a:off x="1808543" y="2103017"/>
              <a:ext cx="738851" cy="769441"/>
            </a:xfrm>
            <a:prstGeom prst="rect">
              <a:avLst/>
            </a:prstGeom>
            <a:noFill/>
          </p:spPr>
          <p:txBody>
            <a:bodyPr wrap="square" rtlCol="0">
              <a:spAutoFit/>
            </a:bodyPr>
            <a:lstStyle/>
            <a:p>
              <a:r>
                <a:rPr lang="en-US" sz="4400" dirty="0"/>
                <a:t>💡</a:t>
              </a:r>
              <a:endParaRPr lang="en-US" sz="13800" dirty="0"/>
            </a:p>
          </p:txBody>
        </p:sp>
        <p:sp>
          <p:nvSpPr>
            <p:cNvPr id="24" name="TextBox 23">
              <a:extLst>
                <a:ext uri="{FF2B5EF4-FFF2-40B4-BE49-F238E27FC236}">
                  <a16:creationId xmlns:a16="http://schemas.microsoft.com/office/drawing/2014/main" id="{16A10CF1-D03C-90AD-12A5-777192FC2664}"/>
                </a:ext>
              </a:extLst>
            </p:cNvPr>
            <p:cNvSpPr txBox="1"/>
            <p:nvPr/>
          </p:nvSpPr>
          <p:spPr>
            <a:xfrm>
              <a:off x="1405359" y="2103016"/>
              <a:ext cx="738851" cy="769441"/>
            </a:xfrm>
            <a:prstGeom prst="rect">
              <a:avLst/>
            </a:prstGeom>
            <a:noFill/>
          </p:spPr>
          <p:txBody>
            <a:bodyPr wrap="square" rtlCol="0">
              <a:spAutoFit/>
            </a:bodyPr>
            <a:lstStyle/>
            <a:p>
              <a:r>
                <a:rPr lang="en-US" sz="4400" dirty="0"/>
                <a:t>💡</a:t>
              </a:r>
              <a:endParaRPr lang="en-US" sz="13800" dirty="0"/>
            </a:p>
          </p:txBody>
        </p:sp>
      </p:grpSp>
      <p:sp>
        <p:nvSpPr>
          <p:cNvPr id="25" name="TextBox 24">
            <a:extLst>
              <a:ext uri="{FF2B5EF4-FFF2-40B4-BE49-F238E27FC236}">
                <a16:creationId xmlns:a16="http://schemas.microsoft.com/office/drawing/2014/main" id="{198B088C-F9BA-39F5-C9C4-98CF3F27D2B5}"/>
              </a:ext>
            </a:extLst>
          </p:cNvPr>
          <p:cNvSpPr txBox="1"/>
          <p:nvPr/>
        </p:nvSpPr>
        <p:spPr>
          <a:xfrm>
            <a:off x="4832818" y="2742384"/>
            <a:ext cx="1954381" cy="2215991"/>
          </a:xfrm>
          <a:prstGeom prst="rect">
            <a:avLst/>
          </a:prstGeom>
          <a:noFill/>
        </p:spPr>
        <p:txBody>
          <a:bodyPr wrap="none" rtlCol="0">
            <a:spAutoFit/>
          </a:bodyPr>
          <a:lstStyle/>
          <a:p>
            <a:r>
              <a:rPr lang="en-US" sz="13800" dirty="0"/>
              <a:t>🔁</a:t>
            </a:r>
          </a:p>
        </p:txBody>
      </p:sp>
      <p:sp>
        <p:nvSpPr>
          <p:cNvPr id="26" name="TextBox 25">
            <a:extLst>
              <a:ext uri="{FF2B5EF4-FFF2-40B4-BE49-F238E27FC236}">
                <a16:creationId xmlns:a16="http://schemas.microsoft.com/office/drawing/2014/main" id="{C0336530-7848-FC48-571A-BE869D4701D2}"/>
              </a:ext>
            </a:extLst>
          </p:cNvPr>
          <p:cNvSpPr txBox="1"/>
          <p:nvPr/>
        </p:nvSpPr>
        <p:spPr>
          <a:xfrm>
            <a:off x="7870984" y="2974007"/>
            <a:ext cx="1954381" cy="2215991"/>
          </a:xfrm>
          <a:prstGeom prst="rect">
            <a:avLst/>
          </a:prstGeom>
          <a:noFill/>
        </p:spPr>
        <p:txBody>
          <a:bodyPr wrap="none" rtlCol="0">
            <a:spAutoFit/>
          </a:bodyPr>
          <a:lstStyle/>
          <a:p>
            <a:r>
              <a:rPr lang="en-US" sz="13800" dirty="0"/>
              <a:t>🧑‍💻</a:t>
            </a:r>
          </a:p>
        </p:txBody>
      </p:sp>
      <p:sp>
        <p:nvSpPr>
          <p:cNvPr id="28" name="TextBox 27">
            <a:extLst>
              <a:ext uri="{FF2B5EF4-FFF2-40B4-BE49-F238E27FC236}">
                <a16:creationId xmlns:a16="http://schemas.microsoft.com/office/drawing/2014/main" id="{BA4FE798-75EC-313F-E312-F886B1947FAB}"/>
              </a:ext>
            </a:extLst>
          </p:cNvPr>
          <p:cNvSpPr txBox="1"/>
          <p:nvPr/>
        </p:nvSpPr>
        <p:spPr>
          <a:xfrm>
            <a:off x="8954769" y="3447123"/>
            <a:ext cx="1954381" cy="2215991"/>
          </a:xfrm>
          <a:prstGeom prst="rect">
            <a:avLst/>
          </a:prstGeom>
          <a:noFill/>
        </p:spPr>
        <p:txBody>
          <a:bodyPr wrap="none" rtlCol="0">
            <a:spAutoFit/>
          </a:bodyPr>
          <a:lstStyle/>
          <a:p>
            <a:r>
              <a:rPr lang="en-US" sz="13800" dirty="0"/>
              <a:t>👩‍💻</a:t>
            </a:r>
          </a:p>
        </p:txBody>
      </p:sp>
    </p:spTree>
    <p:extLst>
      <p:ext uri="{BB962C8B-B14F-4D97-AF65-F5344CB8AC3E}">
        <p14:creationId xmlns:p14="http://schemas.microsoft.com/office/powerpoint/2010/main" val="40928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p:txBody>
          <a:bodyPr/>
          <a:lstStyle/>
          <a:p>
            <a:r>
              <a:rPr lang="en-US" dirty="0"/>
              <a:t>A website that lets you share code and other project files with others.</a:t>
            </a:r>
          </a:p>
          <a:p>
            <a:pPr lvl="1"/>
            <a:r>
              <a:rPr lang="en-US" dirty="0"/>
              <a:t>Can keep </a:t>
            </a:r>
            <a:r>
              <a:rPr lang="en-US" b="1" dirty="0"/>
              <a:t>repositories</a:t>
            </a:r>
            <a:r>
              <a:rPr lang="en-US" dirty="0"/>
              <a:t> private, to share them with individuals.</a:t>
            </a:r>
          </a:p>
          <a:p>
            <a:pPr lvl="1"/>
            <a:r>
              <a:rPr lang="en-US" dirty="0"/>
              <a:t>Or make them public, to let anyone see, use, or build off of them.</a:t>
            </a:r>
          </a:p>
          <a:p>
            <a:pPr lvl="1"/>
            <a:endParaRPr lang="en-US" dirty="0"/>
          </a:p>
          <a:p>
            <a:r>
              <a:rPr lang="en-US" dirty="0"/>
              <a:t>Contains loads of features designed to help people collaborate.</a:t>
            </a:r>
          </a:p>
          <a:p>
            <a:pPr lvl="1"/>
            <a:r>
              <a:rPr lang="en-US" dirty="0"/>
              <a:t>Keep track of issues, bugs, ideas.</a:t>
            </a:r>
          </a:p>
          <a:p>
            <a:pPr lvl="1"/>
            <a:r>
              <a:rPr lang="en-US" dirty="0"/>
              <a:t>Let you discuss changes before </a:t>
            </a:r>
            <a:r>
              <a:rPr lang="en-US" b="1" dirty="0"/>
              <a:t>merging</a:t>
            </a:r>
            <a:r>
              <a:rPr lang="en-US" dirty="0"/>
              <a:t> them.</a:t>
            </a:r>
          </a:p>
          <a:p>
            <a:pPr lvl="1"/>
            <a:r>
              <a:rPr lang="en-US" dirty="0"/>
              <a:t>And more!</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12</a:t>
            </a:fld>
            <a:endParaRPr lang="en-US"/>
          </a:p>
        </p:txBody>
      </p:sp>
    </p:spTree>
    <p:extLst>
      <p:ext uri="{BB962C8B-B14F-4D97-AF65-F5344CB8AC3E}">
        <p14:creationId xmlns:p14="http://schemas.microsoft.com/office/powerpoint/2010/main" val="1971575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2ECA-8B1C-2377-5577-2D10CA5981C9}"/>
              </a:ext>
            </a:extLst>
          </p:cNvPr>
          <p:cNvSpPr>
            <a:spLocks noGrp="1"/>
          </p:cNvSpPr>
          <p:nvPr>
            <p:ph type="title"/>
          </p:nvPr>
        </p:nvSpPr>
        <p:spPr/>
        <p:txBody>
          <a:bodyPr/>
          <a:lstStyle/>
          <a:p>
            <a:r>
              <a:rPr lang="en-US" dirty="0"/>
              <a:t>Chapter 2: Getting Setup</a:t>
            </a:r>
          </a:p>
        </p:txBody>
      </p:sp>
      <p:sp>
        <p:nvSpPr>
          <p:cNvPr id="3" name="Text Placeholder 2">
            <a:extLst>
              <a:ext uri="{FF2B5EF4-FFF2-40B4-BE49-F238E27FC236}">
                <a16:creationId xmlns:a16="http://schemas.microsoft.com/office/drawing/2014/main" id="{755B5B0C-520F-B566-C9F5-80258C745640}"/>
              </a:ext>
            </a:extLst>
          </p:cNvPr>
          <p:cNvSpPr>
            <a:spLocks noGrp="1"/>
          </p:cNvSpPr>
          <p:nvPr>
            <p:ph type="body" idx="1"/>
          </p:nvPr>
        </p:nvSpPr>
        <p:spPr/>
        <p:txBody>
          <a:bodyPr/>
          <a:lstStyle/>
          <a:p>
            <a:r>
              <a:rPr lang="en-US" i="1" dirty="0"/>
              <a:t>What do I need to get started with Git and </a:t>
            </a:r>
            <a:r>
              <a:rPr lang="en-US" i="1" dirty="0" err="1"/>
              <a:t>Github</a:t>
            </a:r>
            <a:r>
              <a:rPr lang="en-US" i="1" dirty="0"/>
              <a:t>?</a:t>
            </a:r>
          </a:p>
        </p:txBody>
      </p:sp>
      <p:sp>
        <p:nvSpPr>
          <p:cNvPr id="4" name="Slide Number Placeholder 3">
            <a:extLst>
              <a:ext uri="{FF2B5EF4-FFF2-40B4-BE49-F238E27FC236}">
                <a16:creationId xmlns:a16="http://schemas.microsoft.com/office/drawing/2014/main" id="{32239D3C-713B-62DA-386D-328601AA6144}"/>
              </a:ext>
            </a:extLst>
          </p:cNvPr>
          <p:cNvSpPr>
            <a:spLocks noGrp="1"/>
          </p:cNvSpPr>
          <p:nvPr>
            <p:ph type="sldNum" sz="quarter" idx="12"/>
          </p:nvPr>
        </p:nvSpPr>
        <p:spPr/>
        <p:txBody>
          <a:bodyPr/>
          <a:lstStyle/>
          <a:p>
            <a:fld id="{33A4AA68-B18B-3249-9029-B5C9B97E4E07}" type="slidenum">
              <a:rPr lang="en-US" smtClean="0"/>
              <a:t>13</a:t>
            </a:fld>
            <a:endParaRPr lang="en-US"/>
          </a:p>
        </p:txBody>
      </p:sp>
    </p:spTree>
    <p:extLst>
      <p:ext uri="{BB962C8B-B14F-4D97-AF65-F5344CB8AC3E}">
        <p14:creationId xmlns:p14="http://schemas.microsoft.com/office/powerpoint/2010/main" val="2459857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(1) : Install Git</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p:txBody>
          <a:bodyPr/>
          <a:lstStyle/>
          <a:p>
            <a:r>
              <a:rPr lang="en-US" dirty="0"/>
              <a:t>Windows: </a:t>
            </a:r>
            <a:r>
              <a:rPr lang="en-US" dirty="0">
                <a:hlinkClick r:id="rId2"/>
              </a:rPr>
              <a:t>https://git-scm.com/download/win</a:t>
            </a:r>
            <a:endParaRPr lang="en-US" dirty="0"/>
          </a:p>
          <a:p>
            <a:r>
              <a:rPr lang="en-US" dirty="0"/>
              <a:t>Mac: </a:t>
            </a:r>
            <a:r>
              <a:rPr lang="en-US" dirty="0">
                <a:hlinkClick r:id="rId3"/>
              </a:rPr>
              <a:t>https://git-scm.com/download/mac</a:t>
            </a:r>
            <a:endParaRPr lang="en-US" dirty="0"/>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14</a:t>
            </a:fld>
            <a:endParaRPr lang="en-US"/>
          </a:p>
        </p:txBody>
      </p:sp>
      <p:pic>
        <p:nvPicPr>
          <p:cNvPr id="5" name="Picture 4">
            <a:extLst>
              <a:ext uri="{FF2B5EF4-FFF2-40B4-BE49-F238E27FC236}">
                <a16:creationId xmlns:a16="http://schemas.microsoft.com/office/drawing/2014/main" id="{E1B90CAE-F85F-BCC4-F8B5-3C9D3BB9E843}"/>
              </a:ext>
            </a:extLst>
          </p:cNvPr>
          <p:cNvPicPr>
            <a:picLocks noChangeAspect="1"/>
          </p:cNvPicPr>
          <p:nvPr/>
        </p:nvPicPr>
        <p:blipFill>
          <a:blip r:embed="rId4"/>
          <a:stretch>
            <a:fillRect/>
          </a:stretch>
        </p:blipFill>
        <p:spPr>
          <a:xfrm>
            <a:off x="1651492" y="3060461"/>
            <a:ext cx="3631217" cy="3906309"/>
          </a:xfrm>
          <a:prstGeom prst="rect">
            <a:avLst/>
          </a:prstGeom>
        </p:spPr>
      </p:pic>
      <p:pic>
        <p:nvPicPr>
          <p:cNvPr id="6" name="Picture 5">
            <a:extLst>
              <a:ext uri="{FF2B5EF4-FFF2-40B4-BE49-F238E27FC236}">
                <a16:creationId xmlns:a16="http://schemas.microsoft.com/office/drawing/2014/main" id="{A4847324-ACF3-E6F7-848A-D501922218CC}"/>
              </a:ext>
            </a:extLst>
          </p:cNvPr>
          <p:cNvPicPr>
            <a:picLocks noChangeAspect="1"/>
          </p:cNvPicPr>
          <p:nvPr/>
        </p:nvPicPr>
        <p:blipFill>
          <a:blip r:embed="rId5"/>
          <a:stretch>
            <a:fillRect/>
          </a:stretch>
        </p:blipFill>
        <p:spPr>
          <a:xfrm>
            <a:off x="6096000" y="3060461"/>
            <a:ext cx="3631217" cy="3913285"/>
          </a:xfrm>
          <a:prstGeom prst="rect">
            <a:avLst/>
          </a:prstGeom>
        </p:spPr>
      </p:pic>
    </p:spTree>
    <p:extLst>
      <p:ext uri="{BB962C8B-B14F-4D97-AF65-F5344CB8AC3E}">
        <p14:creationId xmlns:p14="http://schemas.microsoft.com/office/powerpoint/2010/main" val="299149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(2) : Sign-up for </a:t>
            </a:r>
            <a:r>
              <a:rPr lang="en-US" dirty="0" err="1"/>
              <a:t>Github</a:t>
            </a:r>
            <a:endParaRPr lang="en-US" dirty="0"/>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p:txBody>
          <a:bodyPr/>
          <a:lstStyle/>
          <a:p>
            <a:pPr marL="0" indent="0">
              <a:buNone/>
            </a:pPr>
            <a:r>
              <a:rPr lang="en-US" dirty="0" err="1"/>
              <a:t>Github</a:t>
            </a:r>
            <a:r>
              <a:rPr lang="en-US" dirty="0"/>
              <a:t> (“free”): </a:t>
            </a:r>
            <a:r>
              <a:rPr lang="en-US" dirty="0">
                <a:hlinkClick r:id="rId2"/>
              </a:rPr>
              <a:t>https://github.com</a:t>
            </a:r>
            <a:endParaRPr lang="en-US" dirty="0"/>
          </a:p>
          <a:p>
            <a:pPr marL="457200" lvl="1" indent="0">
              <a:buNone/>
            </a:pPr>
            <a:r>
              <a:rPr lang="en-US" dirty="0"/>
              <a:t>Student Dev Pack: </a:t>
            </a:r>
            <a:r>
              <a:rPr lang="en-US" dirty="0">
                <a:hlinkClick r:id="rId3"/>
              </a:rPr>
              <a:t>https://education.github.com/pack</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15</a:t>
            </a:fld>
            <a:endParaRPr lang="en-US"/>
          </a:p>
        </p:txBody>
      </p:sp>
      <p:pic>
        <p:nvPicPr>
          <p:cNvPr id="7" name="Picture 6">
            <a:extLst>
              <a:ext uri="{FF2B5EF4-FFF2-40B4-BE49-F238E27FC236}">
                <a16:creationId xmlns:a16="http://schemas.microsoft.com/office/drawing/2014/main" id="{34D12B3C-18A4-C919-7ECD-E1B7249593EB}"/>
              </a:ext>
            </a:extLst>
          </p:cNvPr>
          <p:cNvPicPr>
            <a:picLocks noChangeAspect="1"/>
          </p:cNvPicPr>
          <p:nvPr/>
        </p:nvPicPr>
        <p:blipFill>
          <a:blip r:embed="rId4"/>
          <a:stretch>
            <a:fillRect/>
          </a:stretch>
        </p:blipFill>
        <p:spPr>
          <a:xfrm>
            <a:off x="3075274" y="2822466"/>
            <a:ext cx="6041451" cy="4151478"/>
          </a:xfrm>
          <a:prstGeom prst="rect">
            <a:avLst/>
          </a:prstGeom>
        </p:spPr>
      </p:pic>
    </p:spTree>
    <p:extLst>
      <p:ext uri="{BB962C8B-B14F-4D97-AF65-F5344CB8AC3E}">
        <p14:creationId xmlns:p14="http://schemas.microsoft.com/office/powerpoint/2010/main" val="3107779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(3) : Choose an Interface</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16</a:t>
            </a:fld>
            <a:endParaRPr lang="en-US"/>
          </a:p>
        </p:txBody>
      </p:sp>
      <p:pic>
        <p:nvPicPr>
          <p:cNvPr id="5" name="Picture 4">
            <a:extLst>
              <a:ext uri="{FF2B5EF4-FFF2-40B4-BE49-F238E27FC236}">
                <a16:creationId xmlns:a16="http://schemas.microsoft.com/office/drawing/2014/main" id="{4FD2EB1D-C548-49F7-D3B2-9C934FE0A11E}"/>
              </a:ext>
            </a:extLst>
          </p:cNvPr>
          <p:cNvPicPr>
            <a:picLocks noChangeAspect="1"/>
          </p:cNvPicPr>
          <p:nvPr/>
        </p:nvPicPr>
        <p:blipFill>
          <a:blip r:embed="rId3"/>
          <a:stretch>
            <a:fillRect/>
          </a:stretch>
        </p:blipFill>
        <p:spPr>
          <a:xfrm>
            <a:off x="135737" y="2604495"/>
            <a:ext cx="3998502" cy="2831784"/>
          </a:xfrm>
          <a:prstGeom prst="rect">
            <a:avLst/>
          </a:prstGeom>
        </p:spPr>
      </p:pic>
      <p:sp>
        <p:nvSpPr>
          <p:cNvPr id="6" name="TextBox 5">
            <a:extLst>
              <a:ext uri="{FF2B5EF4-FFF2-40B4-BE49-F238E27FC236}">
                <a16:creationId xmlns:a16="http://schemas.microsoft.com/office/drawing/2014/main" id="{33AE6823-09D1-0030-8F9C-ED3AC7A3B62C}"/>
              </a:ext>
            </a:extLst>
          </p:cNvPr>
          <p:cNvSpPr txBox="1"/>
          <p:nvPr/>
        </p:nvSpPr>
        <p:spPr>
          <a:xfrm>
            <a:off x="4705907" y="1690688"/>
            <a:ext cx="2780185" cy="646331"/>
          </a:xfrm>
          <a:prstGeom prst="rect">
            <a:avLst/>
          </a:prstGeom>
          <a:noFill/>
        </p:spPr>
        <p:txBody>
          <a:bodyPr wrap="none" rtlCol="0">
            <a:spAutoFit/>
          </a:bodyPr>
          <a:lstStyle/>
          <a:p>
            <a:pPr algn="ctr"/>
            <a:r>
              <a:rPr lang="en-US" dirty="0" err="1"/>
              <a:t>Github</a:t>
            </a:r>
            <a:r>
              <a:rPr lang="en-US" dirty="0"/>
              <a:t> Desktop</a:t>
            </a:r>
          </a:p>
          <a:p>
            <a:pPr algn="ctr"/>
            <a:r>
              <a:rPr lang="en-US" dirty="0">
                <a:hlinkClick r:id="rId4"/>
              </a:rPr>
              <a:t>https://desktop.github.com</a:t>
            </a:r>
            <a:endParaRPr lang="en-US" dirty="0"/>
          </a:p>
        </p:txBody>
      </p:sp>
      <p:sp>
        <p:nvSpPr>
          <p:cNvPr id="8" name="TextBox 7">
            <a:extLst>
              <a:ext uri="{FF2B5EF4-FFF2-40B4-BE49-F238E27FC236}">
                <a16:creationId xmlns:a16="http://schemas.microsoft.com/office/drawing/2014/main" id="{F0130877-099E-DB84-513E-1D3EFF5A3D3C}"/>
              </a:ext>
            </a:extLst>
          </p:cNvPr>
          <p:cNvSpPr txBox="1"/>
          <p:nvPr/>
        </p:nvSpPr>
        <p:spPr>
          <a:xfrm>
            <a:off x="8719734" y="1647324"/>
            <a:ext cx="2561919" cy="646331"/>
          </a:xfrm>
          <a:prstGeom prst="rect">
            <a:avLst/>
          </a:prstGeom>
          <a:noFill/>
        </p:spPr>
        <p:txBody>
          <a:bodyPr wrap="none" rtlCol="0">
            <a:spAutoFit/>
          </a:bodyPr>
          <a:lstStyle/>
          <a:p>
            <a:pPr algn="ctr"/>
            <a:r>
              <a:rPr lang="en-US" dirty="0" err="1"/>
              <a:t>Rstudio</a:t>
            </a:r>
            <a:endParaRPr lang="en-US" dirty="0"/>
          </a:p>
          <a:p>
            <a:pPr algn="ctr"/>
            <a:r>
              <a:rPr lang="en-US" dirty="0">
                <a:hlinkClick r:id="rId5"/>
              </a:rPr>
              <a:t>https://www.rstudio.com</a:t>
            </a:r>
            <a:endParaRPr lang="en-US" dirty="0"/>
          </a:p>
        </p:txBody>
      </p:sp>
      <p:sp>
        <p:nvSpPr>
          <p:cNvPr id="9" name="TextBox 8">
            <a:extLst>
              <a:ext uri="{FF2B5EF4-FFF2-40B4-BE49-F238E27FC236}">
                <a16:creationId xmlns:a16="http://schemas.microsoft.com/office/drawing/2014/main" id="{E160FD7F-1664-1DC1-BB86-94F68F8EE63B}"/>
              </a:ext>
            </a:extLst>
          </p:cNvPr>
          <p:cNvSpPr txBox="1"/>
          <p:nvPr/>
        </p:nvSpPr>
        <p:spPr>
          <a:xfrm>
            <a:off x="1100089" y="1970489"/>
            <a:ext cx="2069797" cy="369332"/>
          </a:xfrm>
          <a:prstGeom prst="rect">
            <a:avLst/>
          </a:prstGeom>
          <a:noFill/>
        </p:spPr>
        <p:txBody>
          <a:bodyPr wrap="none" rtlCol="0">
            <a:spAutoFit/>
          </a:bodyPr>
          <a:lstStyle/>
          <a:p>
            <a:pPr algn="ctr"/>
            <a:r>
              <a:rPr lang="en-US" dirty="0"/>
              <a:t>Terminal/Bash/Shell</a:t>
            </a:r>
          </a:p>
        </p:txBody>
      </p:sp>
      <p:pic>
        <p:nvPicPr>
          <p:cNvPr id="10" name="Picture 9">
            <a:extLst>
              <a:ext uri="{FF2B5EF4-FFF2-40B4-BE49-F238E27FC236}">
                <a16:creationId xmlns:a16="http://schemas.microsoft.com/office/drawing/2014/main" id="{B0EE5055-2170-6023-55C2-9CCFD62D5768}"/>
              </a:ext>
            </a:extLst>
          </p:cNvPr>
          <p:cNvPicPr>
            <a:picLocks noChangeAspect="1"/>
          </p:cNvPicPr>
          <p:nvPr/>
        </p:nvPicPr>
        <p:blipFill>
          <a:blip r:embed="rId6"/>
          <a:stretch>
            <a:fillRect/>
          </a:stretch>
        </p:blipFill>
        <p:spPr>
          <a:xfrm>
            <a:off x="7840284" y="2610759"/>
            <a:ext cx="4505754" cy="2825520"/>
          </a:xfrm>
          <a:prstGeom prst="rect">
            <a:avLst/>
          </a:prstGeom>
        </p:spPr>
      </p:pic>
      <p:pic>
        <p:nvPicPr>
          <p:cNvPr id="11" name="Picture 10">
            <a:extLst>
              <a:ext uri="{FF2B5EF4-FFF2-40B4-BE49-F238E27FC236}">
                <a16:creationId xmlns:a16="http://schemas.microsoft.com/office/drawing/2014/main" id="{89770030-C6E4-8880-AD1A-99EA067D4BB1}"/>
              </a:ext>
            </a:extLst>
          </p:cNvPr>
          <p:cNvPicPr>
            <a:picLocks noChangeAspect="1"/>
          </p:cNvPicPr>
          <p:nvPr/>
        </p:nvPicPr>
        <p:blipFill>
          <a:blip r:embed="rId7"/>
          <a:stretch>
            <a:fillRect/>
          </a:stretch>
        </p:blipFill>
        <p:spPr>
          <a:xfrm>
            <a:off x="4134243" y="2610759"/>
            <a:ext cx="3923520" cy="2825520"/>
          </a:xfrm>
          <a:prstGeom prst="rect">
            <a:avLst/>
          </a:prstGeom>
        </p:spPr>
      </p:pic>
    </p:spTree>
    <p:extLst>
      <p:ext uri="{BB962C8B-B14F-4D97-AF65-F5344CB8AC3E}">
        <p14:creationId xmlns:p14="http://schemas.microsoft.com/office/powerpoint/2010/main" val="4165129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(4) : Tell Git Who You Are</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p:txBody>
          <a:bodyPr/>
          <a:lstStyle/>
          <a:p>
            <a:pPr marL="0" indent="0">
              <a:buNone/>
            </a:pPr>
            <a:r>
              <a:rPr lang="en-US" dirty="0"/>
              <a:t>Open a “Terminal” window in </a:t>
            </a:r>
            <a:r>
              <a:rPr lang="en-US" dirty="0" err="1"/>
              <a:t>Rstudio</a:t>
            </a:r>
            <a:r>
              <a:rPr lang="en-US" dirty="0"/>
              <a:t> and run:</a:t>
            </a:r>
          </a:p>
          <a:p>
            <a:pPr marL="0" indent="0">
              <a:buNone/>
            </a:pPr>
            <a:r>
              <a:rPr lang="en-US" sz="1800" dirty="0">
                <a:latin typeface="Consolas" panose="020B0609020204030204" pitchFamily="49" charset="0"/>
                <a:cs typeface="Consolas" panose="020B0609020204030204" pitchFamily="49" charset="0"/>
              </a:rPr>
              <a:t>git config --global </a:t>
            </a:r>
            <a:r>
              <a:rPr lang="en-US" sz="1800" dirty="0" err="1">
                <a:latin typeface="Consolas" panose="020B0609020204030204" pitchFamily="49" charset="0"/>
                <a:cs typeface="Consolas" panose="020B0609020204030204" pitchFamily="49" charset="0"/>
              </a:rPr>
              <a:t>user.name</a:t>
            </a:r>
            <a:r>
              <a:rPr lang="en-US" sz="1800" dirty="0">
                <a:latin typeface="Consolas" panose="020B0609020204030204" pitchFamily="49" charset="0"/>
                <a:cs typeface="Consolas" panose="020B0609020204030204" pitchFamily="49" charset="0"/>
              </a:rPr>
              <a:t> "YOUR FULL NAME"</a:t>
            </a:r>
          </a:p>
          <a:p>
            <a:pPr marL="0" indent="0">
              <a:buNone/>
            </a:pPr>
            <a:r>
              <a:rPr lang="en-US" sz="1800" dirty="0">
                <a:latin typeface="Consolas" panose="020B0609020204030204" pitchFamily="49" charset="0"/>
                <a:cs typeface="Consolas" panose="020B0609020204030204" pitchFamily="49" charset="0"/>
              </a:rPr>
              <a:t>git config --global </a:t>
            </a:r>
            <a:r>
              <a:rPr lang="en-US" sz="1800" dirty="0" err="1">
                <a:latin typeface="Consolas" panose="020B0609020204030204" pitchFamily="49" charset="0"/>
                <a:cs typeface="Consolas" panose="020B0609020204030204" pitchFamily="49" charset="0"/>
              </a:rPr>
              <a:t>user.email</a:t>
            </a:r>
            <a:r>
              <a:rPr lang="en-US" sz="1800" dirty="0">
                <a:latin typeface="Consolas" panose="020B0609020204030204" pitchFamily="49" charset="0"/>
                <a:cs typeface="Consolas" panose="020B0609020204030204" pitchFamily="49" charset="0"/>
              </a:rPr>
              <a:t> "YOUR EMAIL ADDRESS"</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17</a:t>
            </a:fld>
            <a:endParaRPr lang="en-US"/>
          </a:p>
        </p:txBody>
      </p:sp>
      <p:pic>
        <p:nvPicPr>
          <p:cNvPr id="5" name="Picture 4">
            <a:extLst>
              <a:ext uri="{FF2B5EF4-FFF2-40B4-BE49-F238E27FC236}">
                <a16:creationId xmlns:a16="http://schemas.microsoft.com/office/drawing/2014/main" id="{269B02A1-DB7E-0D82-BBAF-38469C7CDDA7}"/>
              </a:ext>
            </a:extLst>
          </p:cNvPr>
          <p:cNvPicPr>
            <a:picLocks noChangeAspect="1"/>
          </p:cNvPicPr>
          <p:nvPr/>
        </p:nvPicPr>
        <p:blipFill>
          <a:blip r:embed="rId3"/>
          <a:stretch>
            <a:fillRect/>
          </a:stretch>
        </p:blipFill>
        <p:spPr>
          <a:xfrm>
            <a:off x="2465462" y="2993065"/>
            <a:ext cx="7261075" cy="4358093"/>
          </a:xfrm>
          <a:prstGeom prst="rect">
            <a:avLst/>
          </a:prstGeom>
        </p:spPr>
      </p:pic>
    </p:spTree>
    <p:extLst>
      <p:ext uri="{BB962C8B-B14F-4D97-AF65-F5344CB8AC3E}">
        <p14:creationId xmlns:p14="http://schemas.microsoft.com/office/powerpoint/2010/main" val="236912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2ECA-8B1C-2377-5577-2D10CA5981C9}"/>
              </a:ext>
            </a:extLst>
          </p:cNvPr>
          <p:cNvSpPr>
            <a:spLocks noGrp="1"/>
          </p:cNvSpPr>
          <p:nvPr>
            <p:ph type="title"/>
          </p:nvPr>
        </p:nvSpPr>
        <p:spPr/>
        <p:txBody>
          <a:bodyPr/>
          <a:lstStyle/>
          <a:p>
            <a:r>
              <a:rPr lang="en-US" dirty="0"/>
              <a:t>Chapter 3: Building Better Workflows</a:t>
            </a:r>
          </a:p>
        </p:txBody>
      </p:sp>
      <p:sp>
        <p:nvSpPr>
          <p:cNvPr id="3" name="Text Placeholder 2">
            <a:extLst>
              <a:ext uri="{FF2B5EF4-FFF2-40B4-BE49-F238E27FC236}">
                <a16:creationId xmlns:a16="http://schemas.microsoft.com/office/drawing/2014/main" id="{755B5B0C-520F-B566-C9F5-80258C745640}"/>
              </a:ext>
            </a:extLst>
          </p:cNvPr>
          <p:cNvSpPr>
            <a:spLocks noGrp="1"/>
          </p:cNvSpPr>
          <p:nvPr>
            <p:ph type="body" idx="1"/>
          </p:nvPr>
        </p:nvSpPr>
        <p:spPr/>
        <p:txBody>
          <a:bodyPr/>
          <a:lstStyle/>
          <a:p>
            <a:r>
              <a:rPr lang="en-US" i="1" dirty="0"/>
              <a:t>How can I use Git and </a:t>
            </a:r>
            <a:r>
              <a:rPr lang="en-US" i="1" dirty="0" err="1"/>
              <a:t>Github</a:t>
            </a:r>
            <a:r>
              <a:rPr lang="en-US" i="1" dirty="0"/>
              <a:t> to be more productive?</a:t>
            </a:r>
          </a:p>
        </p:txBody>
      </p:sp>
      <p:sp>
        <p:nvSpPr>
          <p:cNvPr id="4" name="Slide Number Placeholder 3">
            <a:extLst>
              <a:ext uri="{FF2B5EF4-FFF2-40B4-BE49-F238E27FC236}">
                <a16:creationId xmlns:a16="http://schemas.microsoft.com/office/drawing/2014/main" id="{4319D310-DD71-6D1A-007B-D0D752401528}"/>
              </a:ext>
            </a:extLst>
          </p:cNvPr>
          <p:cNvSpPr>
            <a:spLocks noGrp="1"/>
          </p:cNvSpPr>
          <p:nvPr>
            <p:ph type="sldNum" sz="quarter" idx="12"/>
          </p:nvPr>
        </p:nvSpPr>
        <p:spPr/>
        <p:txBody>
          <a:bodyPr/>
          <a:lstStyle/>
          <a:p>
            <a:fld id="{33A4AA68-B18B-3249-9029-B5C9B97E4E07}" type="slidenum">
              <a:rPr lang="en-US" smtClean="0"/>
              <a:t>18</a:t>
            </a:fld>
            <a:endParaRPr lang="en-US"/>
          </a:p>
        </p:txBody>
      </p:sp>
    </p:spTree>
    <p:extLst>
      <p:ext uri="{BB962C8B-B14F-4D97-AF65-F5344CB8AC3E}">
        <p14:creationId xmlns:p14="http://schemas.microsoft.com/office/powerpoint/2010/main" val="1255984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(1) : Create a New Repository</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Go to your </a:t>
            </a:r>
            <a:r>
              <a:rPr lang="en-US" sz="1800" dirty="0" err="1">
                <a:cs typeface="Consolas" panose="020B0609020204030204" pitchFamily="49" charset="0"/>
              </a:rPr>
              <a:t>Github</a:t>
            </a:r>
            <a:r>
              <a:rPr lang="en-US" sz="1800" dirty="0">
                <a:cs typeface="Consolas" panose="020B0609020204030204" pitchFamily="49" charset="0"/>
              </a:rPr>
              <a:t> Account</a:t>
            </a:r>
          </a:p>
          <a:p>
            <a:pPr marL="342900" indent="-342900">
              <a:buAutoNum type="alphaLcParenR"/>
            </a:pPr>
            <a:r>
              <a:rPr lang="en-US" sz="1800" dirty="0">
                <a:cs typeface="Consolas" panose="020B0609020204030204" pitchFamily="49" charset="0"/>
              </a:rPr>
              <a:t>View your </a:t>
            </a:r>
            <a:r>
              <a:rPr lang="en-US" sz="1800" b="1" dirty="0">
                <a:cs typeface="Consolas" panose="020B0609020204030204" pitchFamily="49" charset="0"/>
              </a:rPr>
              <a:t>repositories</a:t>
            </a:r>
            <a:endParaRPr lang="en-US" sz="1800" dirty="0">
              <a:cs typeface="Consolas" panose="020B0609020204030204" pitchFamily="49" charset="0"/>
            </a:endParaRPr>
          </a:p>
          <a:p>
            <a:pPr marL="342900" indent="-342900">
              <a:buAutoNum type="alphaLcParenR"/>
            </a:pPr>
            <a:r>
              <a:rPr lang="en-US" sz="1800" dirty="0">
                <a:cs typeface="Consolas" panose="020B0609020204030204" pitchFamily="49" charset="0"/>
              </a:rPr>
              <a:t>Click “New”</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19</a:t>
            </a:fld>
            <a:endParaRPr lang="en-US"/>
          </a:p>
        </p:txBody>
      </p:sp>
      <p:pic>
        <p:nvPicPr>
          <p:cNvPr id="6" name="Picture 5">
            <a:extLst>
              <a:ext uri="{FF2B5EF4-FFF2-40B4-BE49-F238E27FC236}">
                <a16:creationId xmlns:a16="http://schemas.microsoft.com/office/drawing/2014/main" id="{37EA1950-39F3-7230-AA74-2B324E4083CB}"/>
              </a:ext>
            </a:extLst>
          </p:cNvPr>
          <p:cNvPicPr>
            <a:picLocks noChangeAspect="1"/>
          </p:cNvPicPr>
          <p:nvPr/>
        </p:nvPicPr>
        <p:blipFill>
          <a:blip r:embed="rId3"/>
          <a:stretch>
            <a:fillRect/>
          </a:stretch>
        </p:blipFill>
        <p:spPr>
          <a:xfrm>
            <a:off x="177003" y="1434093"/>
            <a:ext cx="7584494" cy="5605930"/>
          </a:xfrm>
          <a:prstGeom prst="rect">
            <a:avLst/>
          </a:prstGeom>
        </p:spPr>
      </p:pic>
    </p:spTree>
    <p:extLst>
      <p:ext uri="{BB962C8B-B14F-4D97-AF65-F5344CB8AC3E}">
        <p14:creationId xmlns:p14="http://schemas.microsoft.com/office/powerpoint/2010/main" val="2671137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2ADD-68AF-6C75-8AAB-7F117B1F4A69}"/>
              </a:ext>
            </a:extLst>
          </p:cNvPr>
          <p:cNvSpPr>
            <a:spLocks noGrp="1"/>
          </p:cNvSpPr>
          <p:nvPr>
            <p:ph type="title"/>
          </p:nvPr>
        </p:nvSpPr>
        <p:spPr/>
        <p:txBody>
          <a:bodyPr/>
          <a:lstStyle/>
          <a:p>
            <a:r>
              <a:rPr lang="en-US" dirty="0"/>
              <a:t>Who am I?</a:t>
            </a:r>
          </a:p>
        </p:txBody>
      </p:sp>
      <p:sp>
        <p:nvSpPr>
          <p:cNvPr id="5" name="Content Placeholder 4">
            <a:extLst>
              <a:ext uri="{FF2B5EF4-FFF2-40B4-BE49-F238E27FC236}">
                <a16:creationId xmlns:a16="http://schemas.microsoft.com/office/drawing/2014/main" id="{3229F7C2-BB3A-B79F-4365-533DD285E0EB}"/>
              </a:ext>
            </a:extLst>
          </p:cNvPr>
          <p:cNvSpPr>
            <a:spLocks noGrp="1"/>
          </p:cNvSpPr>
          <p:nvPr>
            <p:ph idx="1"/>
          </p:nvPr>
        </p:nvSpPr>
        <p:spPr>
          <a:xfrm>
            <a:off x="838200" y="1825624"/>
            <a:ext cx="10515600" cy="5032375"/>
          </a:xfrm>
        </p:spPr>
        <p:txBody>
          <a:bodyPr/>
          <a:lstStyle/>
          <a:p>
            <a:r>
              <a:rPr lang="en-US" dirty="0"/>
              <a:t>I am James.</a:t>
            </a:r>
          </a:p>
          <a:p>
            <a:endParaRPr lang="en-US" dirty="0"/>
          </a:p>
          <a:p>
            <a:r>
              <a:rPr lang="en-US" dirty="0"/>
              <a:t>Lover of: </a:t>
            </a:r>
          </a:p>
          <a:p>
            <a:pPr lvl="1"/>
            <a:r>
              <a:rPr lang="en-US" dirty="0"/>
              <a:t>Tea, Nimbus the Cat, Noise (musical instruments)</a:t>
            </a:r>
          </a:p>
          <a:p>
            <a:pPr lvl="1"/>
            <a:endParaRPr lang="en-US" dirty="0"/>
          </a:p>
          <a:p>
            <a:r>
              <a:rPr lang="en-US" dirty="0"/>
              <a:t>Researcher of:</a:t>
            </a:r>
          </a:p>
          <a:p>
            <a:pPr lvl="1"/>
            <a:r>
              <a:rPr lang="en-US" dirty="0"/>
              <a:t>Statistics Education, Spatial/temporal Models</a:t>
            </a:r>
          </a:p>
          <a:p>
            <a:endParaRPr lang="en-US" dirty="0"/>
          </a:p>
          <a:p>
            <a:r>
              <a:rPr lang="en-US" dirty="0"/>
              <a:t>Maker of:</a:t>
            </a:r>
          </a:p>
          <a:p>
            <a:pPr lvl="1"/>
            <a:r>
              <a:rPr lang="en-US" dirty="0"/>
              <a:t>Software, Quesadillas, Noise</a:t>
            </a:r>
          </a:p>
        </p:txBody>
      </p:sp>
      <p:sp>
        <p:nvSpPr>
          <p:cNvPr id="6" name="Slide Number Placeholder 5">
            <a:extLst>
              <a:ext uri="{FF2B5EF4-FFF2-40B4-BE49-F238E27FC236}">
                <a16:creationId xmlns:a16="http://schemas.microsoft.com/office/drawing/2014/main" id="{831D03C3-3AF4-58C5-46C6-5CEF4B5587A3}"/>
              </a:ext>
            </a:extLst>
          </p:cNvPr>
          <p:cNvSpPr>
            <a:spLocks noGrp="1"/>
          </p:cNvSpPr>
          <p:nvPr>
            <p:ph type="sldNum" sz="quarter" idx="12"/>
          </p:nvPr>
        </p:nvSpPr>
        <p:spPr/>
        <p:txBody>
          <a:bodyPr/>
          <a:lstStyle/>
          <a:p>
            <a:fld id="{33A4AA68-B18B-3249-9029-B5C9B97E4E07}" type="slidenum">
              <a:rPr lang="en-US" smtClean="0"/>
              <a:t>2</a:t>
            </a:fld>
            <a:endParaRPr lang="en-US"/>
          </a:p>
        </p:txBody>
      </p:sp>
    </p:spTree>
    <p:extLst>
      <p:ext uri="{BB962C8B-B14F-4D97-AF65-F5344CB8AC3E}">
        <p14:creationId xmlns:p14="http://schemas.microsoft.com/office/powerpoint/2010/main" val="156373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65AF0-41FE-17A4-83A0-A6F1065AD191}"/>
              </a:ext>
            </a:extLst>
          </p:cNvPr>
          <p:cNvPicPr>
            <a:picLocks noChangeAspect="1"/>
          </p:cNvPicPr>
          <p:nvPr/>
        </p:nvPicPr>
        <p:blipFill>
          <a:blip r:embed="rId3"/>
          <a:stretch>
            <a:fillRect/>
          </a:stretch>
        </p:blipFill>
        <p:spPr>
          <a:xfrm>
            <a:off x="177003" y="1434093"/>
            <a:ext cx="7584494" cy="5605930"/>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(2) : Setup Your Repo</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Give your </a:t>
            </a:r>
            <a:r>
              <a:rPr lang="en-US" sz="1800" b="1" dirty="0">
                <a:cs typeface="Consolas" panose="020B0609020204030204" pitchFamily="49" charset="0"/>
              </a:rPr>
              <a:t>repo</a:t>
            </a:r>
            <a:r>
              <a:rPr lang="en-US" sz="1800" dirty="0">
                <a:cs typeface="Consolas" panose="020B0609020204030204" pitchFamily="49" charset="0"/>
              </a:rPr>
              <a:t> a descriptive name (No spaces in the repo names)</a:t>
            </a:r>
          </a:p>
          <a:p>
            <a:pPr marL="342900" indent="-342900">
              <a:buAutoNum type="alphaLcParenR"/>
            </a:pPr>
            <a:r>
              <a:rPr lang="en-US" sz="1800" dirty="0">
                <a:cs typeface="Consolas" panose="020B0609020204030204" pitchFamily="49" charset="0"/>
              </a:rPr>
              <a:t>Add a description so future you can remember what this project was about.</a:t>
            </a:r>
          </a:p>
          <a:p>
            <a:pPr marL="342900" indent="-342900">
              <a:buAutoNum type="alphaLcParenR"/>
            </a:pPr>
            <a:r>
              <a:rPr lang="en-US" sz="1800" dirty="0">
                <a:cs typeface="Consolas" panose="020B0609020204030204" pitchFamily="49" charset="0"/>
              </a:rPr>
              <a:t>Decide whether to make it public (Available for everyone) or private (Available to you and people you invite)</a:t>
            </a:r>
          </a:p>
          <a:p>
            <a:pPr marL="342900" indent="-342900">
              <a:buAutoNum type="alphaLcParenR"/>
            </a:pPr>
            <a:r>
              <a:rPr lang="en-US" sz="1800" dirty="0">
                <a:cs typeface="Consolas" panose="020B0609020204030204" pitchFamily="49" charset="0"/>
              </a:rPr>
              <a:t>Add a README file</a:t>
            </a:r>
          </a:p>
          <a:p>
            <a:pPr marL="342900" indent="-342900">
              <a:buAutoNum type="alphaLcParenR"/>
            </a:pPr>
            <a:r>
              <a:rPr lang="en-US" sz="1800" dirty="0">
                <a:cs typeface="Consolas" panose="020B0609020204030204" pitchFamily="49" charset="0"/>
              </a:rPr>
              <a:t>[Optional] Add a .</a:t>
            </a:r>
            <a:r>
              <a:rPr lang="en-US" sz="1800" dirty="0" err="1">
                <a:cs typeface="Consolas" panose="020B0609020204030204" pitchFamily="49" charset="0"/>
              </a:rPr>
              <a:t>gitignore</a:t>
            </a:r>
            <a:r>
              <a:rPr lang="en-US" sz="1800" dirty="0">
                <a:cs typeface="Consolas" panose="020B0609020204030204" pitchFamily="49" charset="0"/>
              </a:rPr>
              <a:t> file and/or a license file (What will you allow users to do with your code?)</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20</a:t>
            </a:fld>
            <a:endParaRPr lang="en-US"/>
          </a:p>
        </p:txBody>
      </p:sp>
    </p:spTree>
    <p:extLst>
      <p:ext uri="{BB962C8B-B14F-4D97-AF65-F5344CB8AC3E}">
        <p14:creationId xmlns:p14="http://schemas.microsoft.com/office/powerpoint/2010/main" val="296684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F735DF-8DE0-3B68-0903-DB7EC454E905}"/>
              </a:ext>
            </a:extLst>
          </p:cNvPr>
          <p:cNvPicPr>
            <a:picLocks noChangeAspect="1"/>
          </p:cNvPicPr>
          <p:nvPr/>
        </p:nvPicPr>
        <p:blipFill>
          <a:blip r:embed="rId3"/>
          <a:stretch>
            <a:fillRect/>
          </a:stretch>
        </p:blipFill>
        <p:spPr>
          <a:xfrm>
            <a:off x="174532" y="1434093"/>
            <a:ext cx="7586965" cy="5607757"/>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(3) : Upload Files via the Website</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Upload files using the web interface (This is especially helpful for large files due to data transfer limits)</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21</a:t>
            </a:fld>
            <a:endParaRPr lang="en-US"/>
          </a:p>
        </p:txBody>
      </p:sp>
    </p:spTree>
    <p:extLst>
      <p:ext uri="{BB962C8B-B14F-4D97-AF65-F5344CB8AC3E}">
        <p14:creationId xmlns:p14="http://schemas.microsoft.com/office/powerpoint/2010/main" val="512689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D74DD-2204-9A07-9878-42EC5268DBB0}"/>
              </a:ext>
            </a:extLst>
          </p:cNvPr>
          <p:cNvPicPr>
            <a:picLocks noChangeAspect="1"/>
          </p:cNvPicPr>
          <p:nvPr/>
        </p:nvPicPr>
        <p:blipFill>
          <a:blip r:embed="rId3"/>
          <a:stretch>
            <a:fillRect/>
          </a:stretch>
        </p:blipFill>
        <p:spPr>
          <a:xfrm>
            <a:off x="174532" y="1434093"/>
            <a:ext cx="7586965" cy="5607757"/>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(3) : Upload Files via the Website</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Upload files using the web interface (This is especially helpful for large files due to data transfer limits)</a:t>
            </a:r>
          </a:p>
          <a:p>
            <a:pPr marL="342900" indent="-342900">
              <a:buAutoNum type="alphaLcParenR"/>
            </a:pPr>
            <a:r>
              <a:rPr lang="en-US" sz="1800" dirty="0">
                <a:cs typeface="Consolas" panose="020B0609020204030204" pitchFamily="49" charset="0"/>
              </a:rPr>
              <a:t>Then </a:t>
            </a:r>
            <a:r>
              <a:rPr lang="en-US" sz="1800" b="1" dirty="0">
                <a:cs typeface="Consolas" panose="020B0609020204030204" pitchFamily="49" charset="0"/>
              </a:rPr>
              <a:t>commit</a:t>
            </a:r>
            <a:r>
              <a:rPr lang="en-US" sz="1800" dirty="0">
                <a:cs typeface="Consolas" panose="020B0609020204030204" pitchFamily="49" charset="0"/>
              </a:rPr>
              <a:t> the changes. This commit serves as a “bookmark” in time that we’ll be able to return to in the future if need be.</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22</a:t>
            </a:fld>
            <a:endParaRPr lang="en-US"/>
          </a:p>
        </p:txBody>
      </p:sp>
    </p:spTree>
    <p:extLst>
      <p:ext uri="{BB962C8B-B14F-4D97-AF65-F5344CB8AC3E}">
        <p14:creationId xmlns:p14="http://schemas.microsoft.com/office/powerpoint/2010/main" val="3962980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6D4C57-0DAA-E362-9B06-8553F8318469}"/>
              </a:ext>
            </a:extLst>
          </p:cNvPr>
          <p:cNvPicPr>
            <a:picLocks noChangeAspect="1"/>
          </p:cNvPicPr>
          <p:nvPr/>
        </p:nvPicPr>
        <p:blipFill>
          <a:blip r:embed="rId3"/>
          <a:stretch>
            <a:fillRect/>
          </a:stretch>
        </p:blipFill>
        <p:spPr>
          <a:xfrm>
            <a:off x="185613" y="1430339"/>
            <a:ext cx="7586966" cy="5607757"/>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(4) : Sync Your Repo with RStudio</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Back in your repo, click the green “Code” button. Then copy the URL using HTTPS (Or SSH if you have that setup)</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23</a:t>
            </a:fld>
            <a:endParaRPr lang="en-US"/>
          </a:p>
        </p:txBody>
      </p:sp>
    </p:spTree>
    <p:extLst>
      <p:ext uri="{BB962C8B-B14F-4D97-AF65-F5344CB8AC3E}">
        <p14:creationId xmlns:p14="http://schemas.microsoft.com/office/powerpoint/2010/main" val="3432358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7C3020-FF0D-7CAE-1F93-D5A4DA349256}"/>
              </a:ext>
            </a:extLst>
          </p:cNvPr>
          <p:cNvPicPr>
            <a:picLocks noChangeAspect="1"/>
          </p:cNvPicPr>
          <p:nvPr/>
        </p:nvPicPr>
        <p:blipFill>
          <a:blip r:embed="rId3"/>
          <a:stretch>
            <a:fillRect/>
          </a:stretch>
        </p:blipFill>
        <p:spPr>
          <a:xfrm>
            <a:off x="185613" y="1430339"/>
            <a:ext cx="7586966" cy="5615486"/>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(4) : Sync Your Repo with RStudio</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Back in your repo, click the green “Code” button. Then copy the URL using HTTPS (Or SSH if you have that setup)</a:t>
            </a:r>
          </a:p>
          <a:p>
            <a:pPr marL="342900" indent="-342900">
              <a:buAutoNum type="alphaLcParenR"/>
            </a:pPr>
            <a:r>
              <a:rPr lang="en-US" sz="1800" dirty="0">
                <a:cs typeface="Consolas" panose="020B0609020204030204" pitchFamily="49" charset="0"/>
              </a:rPr>
              <a:t>In </a:t>
            </a:r>
            <a:r>
              <a:rPr lang="en-US" sz="1800" dirty="0" err="1">
                <a:cs typeface="Consolas" panose="020B0609020204030204" pitchFamily="49" charset="0"/>
              </a:rPr>
              <a:t>Rstudio</a:t>
            </a:r>
            <a:r>
              <a:rPr lang="en-US" sz="1800" dirty="0">
                <a:cs typeface="Consolas" panose="020B0609020204030204" pitchFamily="49" charset="0"/>
              </a:rPr>
              <a:t>, create a New Project...</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24</a:t>
            </a:fld>
            <a:endParaRPr lang="en-US"/>
          </a:p>
        </p:txBody>
      </p:sp>
    </p:spTree>
    <p:extLst>
      <p:ext uri="{BB962C8B-B14F-4D97-AF65-F5344CB8AC3E}">
        <p14:creationId xmlns:p14="http://schemas.microsoft.com/office/powerpoint/2010/main" val="646343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65E321-C8C3-311C-D423-CC249525ABB4}"/>
              </a:ext>
            </a:extLst>
          </p:cNvPr>
          <p:cNvPicPr>
            <a:picLocks noChangeAspect="1"/>
          </p:cNvPicPr>
          <p:nvPr/>
        </p:nvPicPr>
        <p:blipFill>
          <a:blip r:embed="rId3"/>
          <a:stretch>
            <a:fillRect/>
          </a:stretch>
        </p:blipFill>
        <p:spPr>
          <a:xfrm>
            <a:off x="185613" y="1430339"/>
            <a:ext cx="7586966" cy="5615486"/>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(4) : Sync Your Repo with RStudio</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Back in your repo, click the green “Code” button. Then copy the URL using HTTPS (Or SSH if you have that setup)</a:t>
            </a:r>
          </a:p>
          <a:p>
            <a:pPr marL="342900" indent="-342900">
              <a:buAutoNum type="alphaLcParenR"/>
            </a:pPr>
            <a:r>
              <a:rPr lang="en-US" sz="1800" dirty="0">
                <a:cs typeface="Consolas" panose="020B0609020204030204" pitchFamily="49" charset="0"/>
              </a:rPr>
              <a:t>In </a:t>
            </a:r>
            <a:r>
              <a:rPr lang="en-US" sz="1800" dirty="0" err="1">
                <a:cs typeface="Consolas" panose="020B0609020204030204" pitchFamily="49" charset="0"/>
              </a:rPr>
              <a:t>Rstudio</a:t>
            </a:r>
            <a:r>
              <a:rPr lang="en-US" sz="1800" dirty="0">
                <a:cs typeface="Consolas" panose="020B0609020204030204" pitchFamily="49" charset="0"/>
              </a:rPr>
              <a:t>, create a New Project…</a:t>
            </a:r>
          </a:p>
          <a:p>
            <a:pPr marL="342900" indent="-342900">
              <a:buAutoNum type="alphaLcParenR"/>
            </a:pPr>
            <a:r>
              <a:rPr lang="en-US" sz="1800" dirty="0">
                <a:cs typeface="Consolas" panose="020B0609020204030204" pitchFamily="49" charset="0"/>
              </a:rPr>
              <a:t>… using Version Control…</a:t>
            </a:r>
          </a:p>
          <a:p>
            <a:pPr marL="342900" indent="-342900">
              <a:buAutoNum type="alphaLcParenR"/>
            </a:pPr>
            <a:r>
              <a:rPr lang="en-US" sz="1800" dirty="0">
                <a:cs typeface="Consolas" panose="020B0609020204030204" pitchFamily="49" charset="0"/>
              </a:rPr>
              <a:t>… specifically with Git</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25</a:t>
            </a:fld>
            <a:endParaRPr lang="en-US"/>
          </a:p>
        </p:txBody>
      </p:sp>
    </p:spTree>
    <p:extLst>
      <p:ext uri="{BB962C8B-B14F-4D97-AF65-F5344CB8AC3E}">
        <p14:creationId xmlns:p14="http://schemas.microsoft.com/office/powerpoint/2010/main" val="3233051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0822A8-A718-54B3-450F-D87B849917F2}"/>
              </a:ext>
            </a:extLst>
          </p:cNvPr>
          <p:cNvPicPr>
            <a:picLocks noChangeAspect="1"/>
          </p:cNvPicPr>
          <p:nvPr/>
        </p:nvPicPr>
        <p:blipFill>
          <a:blip r:embed="rId3"/>
          <a:stretch>
            <a:fillRect/>
          </a:stretch>
        </p:blipFill>
        <p:spPr>
          <a:xfrm>
            <a:off x="185614" y="1430339"/>
            <a:ext cx="7586966" cy="5615485"/>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(4) : Sync Your Repo with RStudio</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Back in your repo, click the green “Code” button. Then copy the URL using HTTPS (Or SSH if you have that setup)</a:t>
            </a:r>
          </a:p>
          <a:p>
            <a:pPr marL="342900" indent="-342900">
              <a:buAutoNum type="alphaLcParenR"/>
            </a:pPr>
            <a:r>
              <a:rPr lang="en-US" sz="1800" dirty="0">
                <a:cs typeface="Consolas" panose="020B0609020204030204" pitchFamily="49" charset="0"/>
              </a:rPr>
              <a:t>In </a:t>
            </a:r>
            <a:r>
              <a:rPr lang="en-US" sz="1800" dirty="0" err="1">
                <a:cs typeface="Consolas" panose="020B0609020204030204" pitchFamily="49" charset="0"/>
              </a:rPr>
              <a:t>Rstudio</a:t>
            </a:r>
            <a:r>
              <a:rPr lang="en-US" sz="1800" dirty="0">
                <a:cs typeface="Consolas" panose="020B0609020204030204" pitchFamily="49" charset="0"/>
              </a:rPr>
              <a:t>, create a New Project…</a:t>
            </a:r>
          </a:p>
          <a:p>
            <a:pPr marL="342900" indent="-342900">
              <a:buAutoNum type="alphaLcParenR"/>
            </a:pPr>
            <a:r>
              <a:rPr lang="en-US" sz="1800" dirty="0">
                <a:cs typeface="Consolas" panose="020B0609020204030204" pitchFamily="49" charset="0"/>
              </a:rPr>
              <a:t>… using Version Control…</a:t>
            </a:r>
          </a:p>
          <a:p>
            <a:pPr marL="342900" indent="-342900">
              <a:buAutoNum type="alphaLcParenR"/>
            </a:pPr>
            <a:r>
              <a:rPr lang="en-US" sz="1800" dirty="0">
                <a:cs typeface="Consolas" panose="020B0609020204030204" pitchFamily="49" charset="0"/>
              </a:rPr>
              <a:t>… specifically with Git.</a:t>
            </a:r>
          </a:p>
          <a:p>
            <a:pPr marL="342900" indent="-342900">
              <a:buAutoNum type="alphaLcParenR"/>
            </a:pPr>
            <a:r>
              <a:rPr lang="en-US" sz="1800" dirty="0">
                <a:cs typeface="Consolas" panose="020B0609020204030204" pitchFamily="49" charset="0"/>
              </a:rPr>
              <a:t>Paste the URL into the Repo URL Field. Then create the project!</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26</a:t>
            </a:fld>
            <a:endParaRPr lang="en-US"/>
          </a:p>
        </p:txBody>
      </p:sp>
    </p:spTree>
    <p:extLst>
      <p:ext uri="{BB962C8B-B14F-4D97-AF65-F5344CB8AC3E}">
        <p14:creationId xmlns:p14="http://schemas.microsoft.com/office/powerpoint/2010/main" val="1336575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2A9383-8211-6605-0A24-EBDF67ECAA17}"/>
              </a:ext>
            </a:extLst>
          </p:cNvPr>
          <p:cNvPicPr>
            <a:picLocks noChangeAspect="1"/>
          </p:cNvPicPr>
          <p:nvPr/>
        </p:nvPicPr>
        <p:blipFill>
          <a:blip r:embed="rId3"/>
          <a:stretch>
            <a:fillRect/>
          </a:stretch>
        </p:blipFill>
        <p:spPr>
          <a:xfrm>
            <a:off x="185614" y="1430339"/>
            <a:ext cx="7586965" cy="5615485"/>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Step (5) : Voila!</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You’re ready to start organizing, adding folders/files, and getting to work.</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27</a:t>
            </a:fld>
            <a:endParaRPr lang="en-US"/>
          </a:p>
        </p:txBody>
      </p:sp>
    </p:spTree>
    <p:extLst>
      <p:ext uri="{BB962C8B-B14F-4D97-AF65-F5344CB8AC3E}">
        <p14:creationId xmlns:p14="http://schemas.microsoft.com/office/powerpoint/2010/main" val="3277601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7DBEF3-CCA6-1A48-F116-CD873B418FC6}"/>
              </a:ext>
            </a:extLst>
          </p:cNvPr>
          <p:cNvPicPr>
            <a:picLocks noChangeAspect="1"/>
          </p:cNvPicPr>
          <p:nvPr/>
        </p:nvPicPr>
        <p:blipFill>
          <a:blip r:embed="rId3"/>
          <a:stretch>
            <a:fillRect/>
          </a:stretch>
        </p:blipFill>
        <p:spPr>
          <a:xfrm>
            <a:off x="185614" y="1430339"/>
            <a:ext cx="7586964" cy="5615485"/>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(1) : Clean-up, Organize, and Commit</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normAutofit/>
          </a:bodyPr>
          <a:lstStyle/>
          <a:p>
            <a:pPr marL="0" indent="0">
              <a:buNone/>
            </a:pPr>
            <a:r>
              <a:rPr lang="en-US" sz="1800" dirty="0">
                <a:cs typeface="Consolas" panose="020B0609020204030204" pitchFamily="49" charset="0"/>
              </a:rPr>
              <a:t>It’s often helpful to make changes that accomplish some task and then commit those changes.</a:t>
            </a:r>
          </a:p>
          <a:p>
            <a:pPr marL="0" indent="0">
              <a:buNone/>
            </a:pPr>
            <a:r>
              <a:rPr lang="en-US" sz="1800" dirty="0">
                <a:cs typeface="Consolas" panose="020B0609020204030204" pitchFamily="49" charset="0"/>
              </a:rPr>
              <a:t>This way, we are taking “snap shots” of our files while making changes that share a similar “flavor”…</a:t>
            </a:r>
          </a:p>
          <a:p>
            <a:pPr marL="0" indent="0">
              <a:buNone/>
            </a:pPr>
            <a:endParaRPr lang="en-US" sz="1800" dirty="0">
              <a:cs typeface="Consolas" panose="020B0609020204030204" pitchFamily="49" charset="0"/>
            </a:endParaRPr>
          </a:p>
          <a:p>
            <a:pPr marL="0" indent="0">
              <a:buNone/>
            </a:pPr>
            <a:r>
              <a:rPr lang="en-US" sz="1800" dirty="0">
                <a:cs typeface="Consolas" panose="020B0609020204030204" pitchFamily="49" charset="0"/>
              </a:rPr>
              <a:t>… ah, that’s better. And notice the changes that were made are described in the Git tab.</a:t>
            </a:r>
          </a:p>
          <a:p>
            <a:pPr marL="0" indent="0">
              <a:buNone/>
            </a:pPr>
            <a:endParaRPr lang="en-US" sz="1800" dirty="0">
              <a:cs typeface="Consolas" panose="020B0609020204030204" pitchFamily="49" charset="0"/>
            </a:endParaRPr>
          </a:p>
          <a:p>
            <a:pPr marL="0" indent="0">
              <a:buNone/>
            </a:pPr>
            <a:r>
              <a:rPr lang="en-US" sz="1800" dirty="0">
                <a:cs typeface="Consolas" panose="020B0609020204030204" pitchFamily="49" charset="0"/>
              </a:rPr>
              <a:t>Now that my files are organized, let’s “commit” the changes I’ve made to give me a “fall back” point. </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28</a:t>
            </a:fld>
            <a:endParaRPr lang="en-US"/>
          </a:p>
        </p:txBody>
      </p:sp>
    </p:spTree>
    <p:extLst>
      <p:ext uri="{BB962C8B-B14F-4D97-AF65-F5344CB8AC3E}">
        <p14:creationId xmlns:p14="http://schemas.microsoft.com/office/powerpoint/2010/main" val="3480303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E70685-F40F-1923-871A-4A6EDFF95D9A}"/>
              </a:ext>
            </a:extLst>
          </p:cNvPr>
          <p:cNvPicPr>
            <a:picLocks noChangeAspect="1"/>
          </p:cNvPicPr>
          <p:nvPr/>
        </p:nvPicPr>
        <p:blipFill>
          <a:blip r:embed="rId3"/>
          <a:stretch>
            <a:fillRect/>
          </a:stretch>
        </p:blipFill>
        <p:spPr>
          <a:xfrm>
            <a:off x="185614" y="1430339"/>
            <a:ext cx="7586964" cy="5653825"/>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(1) : Clean-up, Organize, and Commit</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0" indent="0">
              <a:buNone/>
            </a:pPr>
            <a:r>
              <a:rPr lang="en-US" sz="1800" dirty="0">
                <a:cs typeface="Consolas" panose="020B0609020204030204" pitchFamily="49" charset="0"/>
              </a:rPr>
              <a:t>Clicking on the “Commit” button in the Git tab brings up the following window.</a:t>
            </a:r>
          </a:p>
          <a:p>
            <a:pPr marL="0" indent="0">
              <a:buNone/>
            </a:pPr>
            <a:r>
              <a:rPr lang="en-US" sz="1800" dirty="0">
                <a:cs typeface="Consolas" panose="020B0609020204030204" pitchFamily="49" charset="0"/>
              </a:rPr>
              <a:t>Here, we can choose which files that have changed in some way to “Stage” and then ”Commit”.</a:t>
            </a:r>
          </a:p>
          <a:p>
            <a:pPr marL="0" indent="0">
              <a:buNone/>
            </a:pPr>
            <a:r>
              <a:rPr lang="en-US" sz="1800" dirty="0">
                <a:cs typeface="Consolas" panose="020B0609020204030204" pitchFamily="49" charset="0"/>
              </a:rPr>
              <a:t>Since all the files we changes so far were in regards to organizing, let’s stage all the files and write what why we made those changes in the commit message</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29</a:t>
            </a:fld>
            <a:endParaRPr lang="en-US"/>
          </a:p>
        </p:txBody>
      </p:sp>
    </p:spTree>
    <p:extLst>
      <p:ext uri="{BB962C8B-B14F-4D97-AF65-F5344CB8AC3E}">
        <p14:creationId xmlns:p14="http://schemas.microsoft.com/office/powerpoint/2010/main" val="204573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D6D3-98AF-7970-03E4-84326293D575}"/>
              </a:ext>
            </a:extLst>
          </p:cNvPr>
          <p:cNvSpPr>
            <a:spLocks noGrp="1"/>
          </p:cNvSpPr>
          <p:nvPr>
            <p:ph type="title"/>
          </p:nvPr>
        </p:nvSpPr>
        <p:spPr>
          <a:xfrm>
            <a:off x="838200" y="5157044"/>
            <a:ext cx="10515600" cy="1325563"/>
          </a:xfrm>
        </p:spPr>
        <p:txBody>
          <a:bodyPr/>
          <a:lstStyle/>
          <a:p>
            <a:pPr algn="r"/>
            <a:r>
              <a:rPr lang="en-US" dirty="0"/>
              <a:t>Workflows</a:t>
            </a:r>
          </a:p>
        </p:txBody>
      </p:sp>
      <p:sp>
        <p:nvSpPr>
          <p:cNvPr id="4" name="Slide Number Placeholder 3">
            <a:extLst>
              <a:ext uri="{FF2B5EF4-FFF2-40B4-BE49-F238E27FC236}">
                <a16:creationId xmlns:a16="http://schemas.microsoft.com/office/drawing/2014/main" id="{81AB4E8B-DF6E-1E22-708B-A00BF987BC14}"/>
              </a:ext>
            </a:extLst>
          </p:cNvPr>
          <p:cNvSpPr>
            <a:spLocks noGrp="1"/>
          </p:cNvSpPr>
          <p:nvPr>
            <p:ph type="sldNum" sz="quarter" idx="12"/>
          </p:nvPr>
        </p:nvSpPr>
        <p:spPr/>
        <p:txBody>
          <a:bodyPr/>
          <a:lstStyle/>
          <a:p>
            <a:fld id="{33A4AA68-B18B-3249-9029-B5C9B97E4E07}" type="slidenum">
              <a:rPr lang="en-US" smtClean="0"/>
              <a:t>3</a:t>
            </a:fld>
            <a:endParaRPr lang="en-US"/>
          </a:p>
        </p:txBody>
      </p:sp>
    </p:spTree>
    <p:extLst>
      <p:ext uri="{BB962C8B-B14F-4D97-AF65-F5344CB8AC3E}">
        <p14:creationId xmlns:p14="http://schemas.microsoft.com/office/powerpoint/2010/main" val="1127180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82DE79-186D-165B-BD0E-302C7743E968}"/>
              </a:ext>
            </a:extLst>
          </p:cNvPr>
          <p:cNvPicPr>
            <a:picLocks noChangeAspect="1"/>
          </p:cNvPicPr>
          <p:nvPr/>
        </p:nvPicPr>
        <p:blipFill>
          <a:blip r:embed="rId3"/>
          <a:stretch>
            <a:fillRect/>
          </a:stretch>
        </p:blipFill>
        <p:spPr>
          <a:xfrm>
            <a:off x="185614" y="1430338"/>
            <a:ext cx="7586964" cy="5653825"/>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(1) : Clean-up, Organize, and Commit</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0" indent="0">
              <a:buNone/>
            </a:pPr>
            <a:r>
              <a:rPr lang="en-US" sz="1800" dirty="0">
                <a:cs typeface="Consolas" panose="020B0609020204030204" pitchFamily="49" charset="0"/>
              </a:rPr>
              <a:t>Notice too that we can see the edits that were made to individual files by clicking on them in the upper-left, and examining them at the bottom.</a:t>
            </a:r>
          </a:p>
          <a:p>
            <a:pPr marL="0" indent="0">
              <a:buNone/>
            </a:pPr>
            <a:r>
              <a:rPr lang="en-US" sz="1800" dirty="0">
                <a:cs typeface="Consolas" panose="020B0609020204030204" pitchFamily="49" charset="0"/>
              </a:rPr>
              <a:t>And also notice that my commit message is short and descriptive. This is ideal in case I need to ”come back” to this point in my file’s history.</a:t>
            </a:r>
          </a:p>
          <a:p>
            <a:pPr marL="0" indent="0">
              <a:buNone/>
            </a:pPr>
            <a:r>
              <a:rPr lang="en-US" sz="1800" dirty="0">
                <a:cs typeface="Consolas" panose="020B0609020204030204" pitchFamily="49" charset="0"/>
              </a:rPr>
              <a:t>Once we’re ready, click “Commit”, and then Close the window.</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30</a:t>
            </a:fld>
            <a:endParaRPr lang="en-US"/>
          </a:p>
        </p:txBody>
      </p:sp>
    </p:spTree>
    <p:extLst>
      <p:ext uri="{BB962C8B-B14F-4D97-AF65-F5344CB8AC3E}">
        <p14:creationId xmlns:p14="http://schemas.microsoft.com/office/powerpoint/2010/main" val="1388377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677CE0-AF25-CCDC-1855-6D0C9460E8AE}"/>
              </a:ext>
            </a:extLst>
          </p:cNvPr>
          <p:cNvPicPr>
            <a:picLocks noChangeAspect="1"/>
          </p:cNvPicPr>
          <p:nvPr/>
        </p:nvPicPr>
        <p:blipFill>
          <a:blip r:embed="rId3"/>
          <a:stretch>
            <a:fillRect/>
          </a:stretch>
        </p:blipFill>
        <p:spPr>
          <a:xfrm>
            <a:off x="185614" y="1430338"/>
            <a:ext cx="7638764" cy="5653824"/>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(2) : Add Some Code Files and Push</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Create a new folder to hold your Code files.</a:t>
            </a:r>
          </a:p>
          <a:p>
            <a:pPr marL="342900" indent="-342900">
              <a:buAutoNum type="alphaLcParenR"/>
            </a:pPr>
            <a:r>
              <a:rPr lang="en-US" sz="1800" dirty="0">
                <a:cs typeface="Consolas" panose="020B0609020204030204" pitchFamily="49" charset="0"/>
              </a:rPr>
              <a:t>Then create a code file which accomplishes some task.</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31</a:t>
            </a:fld>
            <a:endParaRPr lang="en-US"/>
          </a:p>
        </p:txBody>
      </p:sp>
    </p:spTree>
    <p:extLst>
      <p:ext uri="{BB962C8B-B14F-4D97-AF65-F5344CB8AC3E}">
        <p14:creationId xmlns:p14="http://schemas.microsoft.com/office/powerpoint/2010/main" val="3163669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06FB8D-F77F-99EC-4E0F-BEC8DE1B2ECA}"/>
              </a:ext>
            </a:extLst>
          </p:cNvPr>
          <p:cNvPicPr>
            <a:picLocks noChangeAspect="1"/>
          </p:cNvPicPr>
          <p:nvPr/>
        </p:nvPicPr>
        <p:blipFill>
          <a:blip r:embed="rId3"/>
          <a:stretch>
            <a:fillRect/>
          </a:stretch>
        </p:blipFill>
        <p:spPr>
          <a:xfrm>
            <a:off x="185614" y="1430337"/>
            <a:ext cx="7638764" cy="5694499"/>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(2) : Add Some Code Files and Push</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Create a new folder to hold your Code files.</a:t>
            </a:r>
          </a:p>
          <a:p>
            <a:pPr marL="342900" indent="-342900">
              <a:buAutoNum type="alphaLcParenR"/>
            </a:pPr>
            <a:r>
              <a:rPr lang="en-US" sz="1800" dirty="0">
                <a:cs typeface="Consolas" panose="020B0609020204030204" pitchFamily="49" charset="0"/>
              </a:rPr>
              <a:t>Then create a code file which accomplishes some task.</a:t>
            </a:r>
          </a:p>
          <a:p>
            <a:pPr marL="342900" indent="-342900">
              <a:buAutoNum type="alphaLcParenR"/>
            </a:pPr>
            <a:r>
              <a:rPr lang="en-US" sz="1800" dirty="0">
                <a:cs typeface="Consolas" panose="020B0609020204030204" pitchFamily="49" charset="0"/>
              </a:rPr>
              <a:t>Now that are new task is finished, let’s commit the changes again but this time, don’t close the window after hitting commit.</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32</a:t>
            </a:fld>
            <a:endParaRPr lang="en-US"/>
          </a:p>
        </p:txBody>
      </p:sp>
    </p:spTree>
    <p:extLst>
      <p:ext uri="{BB962C8B-B14F-4D97-AF65-F5344CB8AC3E}">
        <p14:creationId xmlns:p14="http://schemas.microsoft.com/office/powerpoint/2010/main" val="293211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0CC8DA-AC03-05E0-046F-AE04FA51DB87}"/>
              </a:ext>
            </a:extLst>
          </p:cNvPr>
          <p:cNvPicPr>
            <a:picLocks noChangeAspect="1"/>
          </p:cNvPicPr>
          <p:nvPr/>
        </p:nvPicPr>
        <p:blipFill>
          <a:blip r:embed="rId3"/>
          <a:stretch>
            <a:fillRect/>
          </a:stretch>
        </p:blipFill>
        <p:spPr>
          <a:xfrm>
            <a:off x="185614" y="1430336"/>
            <a:ext cx="7638764" cy="5694499"/>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(2) : Add Some Code Files and Push</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Create a new folder to hold your Code files.</a:t>
            </a:r>
          </a:p>
          <a:p>
            <a:pPr marL="342900" indent="-342900">
              <a:buAutoNum type="alphaLcParenR"/>
            </a:pPr>
            <a:r>
              <a:rPr lang="en-US" sz="1800" dirty="0">
                <a:cs typeface="Consolas" panose="020B0609020204030204" pitchFamily="49" charset="0"/>
              </a:rPr>
              <a:t>Then create a code file which accomplishes some task.</a:t>
            </a:r>
          </a:p>
          <a:p>
            <a:pPr marL="342900" indent="-342900">
              <a:buAutoNum type="alphaLcParenR"/>
            </a:pPr>
            <a:r>
              <a:rPr lang="en-US" sz="1800" dirty="0">
                <a:cs typeface="Consolas" panose="020B0609020204030204" pitchFamily="49" charset="0"/>
              </a:rPr>
              <a:t>Now that are new task is finished, let’s commit the changes again but this time, don’t close the window after hitting commit.</a:t>
            </a:r>
          </a:p>
          <a:p>
            <a:pPr marL="342900" indent="-342900">
              <a:buAutoNum type="alphaLcParenR"/>
            </a:pPr>
            <a:r>
              <a:rPr lang="en-US" sz="1800" dirty="0">
                <a:cs typeface="Consolas" panose="020B0609020204030204" pitchFamily="49" charset="0"/>
              </a:rPr>
              <a:t>In the upper-right hand corner, notice that there’s a “Push” button. Clicking this sends the changes we’ve committed back to </a:t>
            </a:r>
            <a:r>
              <a:rPr lang="en-US" sz="1800" dirty="0" err="1">
                <a:cs typeface="Consolas" panose="020B0609020204030204" pitchFamily="49" charset="0"/>
              </a:rPr>
              <a:t>Github</a:t>
            </a:r>
            <a:r>
              <a:rPr lang="en-US" sz="1800" dirty="0">
                <a:cs typeface="Consolas" panose="020B0609020204030204" pitchFamily="49" charset="0"/>
              </a:rPr>
              <a:t>.</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33</a:t>
            </a:fld>
            <a:endParaRPr lang="en-US"/>
          </a:p>
        </p:txBody>
      </p:sp>
    </p:spTree>
    <p:extLst>
      <p:ext uri="{BB962C8B-B14F-4D97-AF65-F5344CB8AC3E}">
        <p14:creationId xmlns:p14="http://schemas.microsoft.com/office/powerpoint/2010/main" val="3606606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963523-7D72-560E-F8BF-1A1DEB8B6372}"/>
              </a:ext>
            </a:extLst>
          </p:cNvPr>
          <p:cNvPicPr>
            <a:picLocks noChangeAspect="1"/>
          </p:cNvPicPr>
          <p:nvPr/>
        </p:nvPicPr>
        <p:blipFill>
          <a:blip r:embed="rId3"/>
          <a:stretch>
            <a:fillRect/>
          </a:stretch>
        </p:blipFill>
        <p:spPr>
          <a:xfrm>
            <a:off x="189039" y="1430336"/>
            <a:ext cx="7704322" cy="5694499"/>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(2) : Add Some Code Files and Push</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Create a new folder to hold your Code files.</a:t>
            </a:r>
          </a:p>
          <a:p>
            <a:pPr marL="342900" indent="-342900">
              <a:buAutoNum type="alphaLcParenR"/>
            </a:pPr>
            <a:r>
              <a:rPr lang="en-US" sz="1800" dirty="0">
                <a:cs typeface="Consolas" panose="020B0609020204030204" pitchFamily="49" charset="0"/>
              </a:rPr>
              <a:t>Then create a code file which accomplishes some task.</a:t>
            </a:r>
          </a:p>
          <a:p>
            <a:pPr marL="342900" indent="-342900">
              <a:buAutoNum type="alphaLcParenR"/>
            </a:pPr>
            <a:r>
              <a:rPr lang="en-US" sz="1800" dirty="0">
                <a:cs typeface="Consolas" panose="020B0609020204030204" pitchFamily="49" charset="0"/>
              </a:rPr>
              <a:t>Now that are new task is finished, let’s commit the changes again but this time, don’t close the window after hitting commit.</a:t>
            </a:r>
          </a:p>
          <a:p>
            <a:pPr marL="342900" indent="-342900">
              <a:buAutoNum type="alphaLcParenR"/>
            </a:pPr>
            <a:r>
              <a:rPr lang="en-US" sz="1800" dirty="0">
                <a:cs typeface="Consolas" panose="020B0609020204030204" pitchFamily="49" charset="0"/>
              </a:rPr>
              <a:t>In the upper-right hand corner, notice that there’s a “Push” button (click it)</a:t>
            </a:r>
          </a:p>
          <a:p>
            <a:pPr marL="342900" indent="-342900">
              <a:buAutoNum type="alphaLcParenR"/>
            </a:pPr>
            <a:r>
              <a:rPr lang="en-US" sz="1800" dirty="0">
                <a:cs typeface="Consolas" panose="020B0609020204030204" pitchFamily="49" charset="0"/>
              </a:rPr>
              <a:t>Clicking </a:t>
            </a:r>
            <a:r>
              <a:rPr lang="en-US" sz="1800" b="1" dirty="0">
                <a:cs typeface="Consolas" panose="020B0609020204030204" pitchFamily="49" charset="0"/>
              </a:rPr>
              <a:t>Push</a:t>
            </a:r>
            <a:r>
              <a:rPr lang="en-US" sz="1800" dirty="0">
                <a:cs typeface="Consolas" panose="020B0609020204030204" pitchFamily="49" charset="0"/>
              </a:rPr>
              <a:t> sends the changes we’ve committed back to </a:t>
            </a:r>
            <a:r>
              <a:rPr lang="en-US" sz="1800" dirty="0" err="1">
                <a:cs typeface="Consolas" panose="020B0609020204030204" pitchFamily="49" charset="0"/>
              </a:rPr>
              <a:t>Github</a:t>
            </a:r>
            <a:r>
              <a:rPr lang="en-US" sz="1800" dirty="0">
                <a:cs typeface="Consolas" panose="020B0609020204030204" pitchFamily="49" charset="0"/>
              </a:rPr>
              <a:t>.</a:t>
            </a:r>
          </a:p>
          <a:p>
            <a:pPr marL="342900" indent="-342900">
              <a:buAutoNum type="alphaLcParenR"/>
            </a:pPr>
            <a:endParaRPr lang="en-US" sz="1800" dirty="0">
              <a:cs typeface="Consolas" panose="020B0609020204030204" pitchFamily="49" charset="0"/>
            </a:endParaRP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34</a:t>
            </a:fld>
            <a:endParaRPr lang="en-US"/>
          </a:p>
        </p:txBody>
      </p:sp>
    </p:spTree>
    <p:extLst>
      <p:ext uri="{BB962C8B-B14F-4D97-AF65-F5344CB8AC3E}">
        <p14:creationId xmlns:p14="http://schemas.microsoft.com/office/powerpoint/2010/main" val="3257250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963523-7D72-560E-F8BF-1A1DEB8B6372}"/>
              </a:ext>
            </a:extLst>
          </p:cNvPr>
          <p:cNvPicPr>
            <a:picLocks noChangeAspect="1"/>
          </p:cNvPicPr>
          <p:nvPr/>
        </p:nvPicPr>
        <p:blipFill>
          <a:blip r:embed="rId3"/>
          <a:stretch>
            <a:fillRect/>
          </a:stretch>
        </p:blipFill>
        <p:spPr>
          <a:xfrm>
            <a:off x="189039" y="1430336"/>
            <a:ext cx="7704322" cy="5694499"/>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(3) : Take Other’s Changes and Pull</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0" indent="0">
              <a:buNone/>
            </a:pPr>
            <a:r>
              <a:rPr lang="en-US" sz="1800" dirty="0">
                <a:cs typeface="Consolas" panose="020B0609020204030204" pitchFamily="49" charset="0"/>
              </a:rPr>
              <a:t>If you have collaborators and are sharing a </a:t>
            </a:r>
            <a:r>
              <a:rPr lang="en-US" sz="1800" dirty="0" err="1">
                <a:cs typeface="Consolas" panose="020B0609020204030204" pitchFamily="49" charset="0"/>
              </a:rPr>
              <a:t>Github</a:t>
            </a:r>
            <a:r>
              <a:rPr lang="en-US" sz="1800" dirty="0">
                <a:cs typeface="Consolas" panose="020B0609020204030204" pitchFamily="49" charset="0"/>
              </a:rPr>
              <a:t> repo with them, it’s likely that they’ll add files that you want to access/use</a:t>
            </a:r>
          </a:p>
          <a:p>
            <a:pPr marL="0" indent="0">
              <a:buNone/>
            </a:pPr>
            <a:r>
              <a:rPr lang="en-US" sz="1800" dirty="0">
                <a:cs typeface="Consolas" panose="020B0609020204030204" pitchFamily="49" charset="0"/>
              </a:rPr>
              <a:t>For this workshop, I don’t have any collaborators, but let’s see how we can </a:t>
            </a:r>
            <a:r>
              <a:rPr lang="en-US" sz="1800" b="1" dirty="0">
                <a:cs typeface="Consolas" panose="020B0609020204030204" pitchFamily="49" charset="0"/>
              </a:rPr>
              <a:t>pull</a:t>
            </a:r>
            <a:r>
              <a:rPr lang="en-US" sz="1800" dirty="0">
                <a:cs typeface="Consolas" panose="020B0609020204030204" pitchFamily="49" charset="0"/>
              </a:rPr>
              <a:t> changes back to </a:t>
            </a:r>
            <a:r>
              <a:rPr lang="en-US" sz="1800" dirty="0" err="1">
                <a:cs typeface="Consolas" panose="020B0609020204030204" pitchFamily="49" charset="0"/>
              </a:rPr>
              <a:t>Rstudio</a:t>
            </a:r>
            <a:r>
              <a:rPr lang="en-US" sz="1800" dirty="0">
                <a:cs typeface="Consolas" panose="020B0609020204030204" pitchFamily="49" charset="0"/>
              </a:rPr>
              <a:t>.</a:t>
            </a:r>
          </a:p>
          <a:p>
            <a:pPr marL="0" indent="0">
              <a:buNone/>
            </a:pPr>
            <a:endParaRPr lang="en-US" sz="1800" dirty="0">
              <a:cs typeface="Consolas" panose="020B0609020204030204" pitchFamily="49" charset="0"/>
            </a:endParaRP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35</a:t>
            </a:fld>
            <a:endParaRPr lang="en-US"/>
          </a:p>
        </p:txBody>
      </p:sp>
    </p:spTree>
    <p:extLst>
      <p:ext uri="{BB962C8B-B14F-4D97-AF65-F5344CB8AC3E}">
        <p14:creationId xmlns:p14="http://schemas.microsoft.com/office/powerpoint/2010/main" val="4206240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963523-7D72-560E-F8BF-1A1DEB8B6372}"/>
              </a:ext>
            </a:extLst>
          </p:cNvPr>
          <p:cNvPicPr>
            <a:picLocks noChangeAspect="1"/>
          </p:cNvPicPr>
          <p:nvPr/>
        </p:nvPicPr>
        <p:blipFill>
          <a:blip r:embed="rId3"/>
          <a:stretch>
            <a:fillRect/>
          </a:stretch>
        </p:blipFill>
        <p:spPr>
          <a:xfrm>
            <a:off x="189039" y="1430336"/>
            <a:ext cx="7704322" cy="5694499"/>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(3) : Take Other’s Changes and Pull</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Click on the </a:t>
            </a:r>
            <a:r>
              <a:rPr lang="en-US" sz="1800" dirty="0" err="1">
                <a:cs typeface="Consolas" panose="020B0609020204030204" pitchFamily="49" charset="0"/>
              </a:rPr>
              <a:t>README.md</a:t>
            </a:r>
            <a:r>
              <a:rPr lang="en-US" sz="1800" dirty="0">
                <a:cs typeface="Consolas" panose="020B0609020204030204" pitchFamily="49" charset="0"/>
              </a:rPr>
              <a:t> file. This file contains the content people will see below our code files when they visit our repo.</a:t>
            </a:r>
          </a:p>
          <a:p>
            <a:pPr marL="0" indent="0">
              <a:buNone/>
            </a:pPr>
            <a:endParaRPr lang="en-US" sz="1800" dirty="0">
              <a:cs typeface="Consolas" panose="020B0609020204030204" pitchFamily="49" charset="0"/>
            </a:endParaRP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36</a:t>
            </a:fld>
            <a:endParaRPr lang="en-US"/>
          </a:p>
        </p:txBody>
      </p:sp>
    </p:spTree>
    <p:extLst>
      <p:ext uri="{BB962C8B-B14F-4D97-AF65-F5344CB8AC3E}">
        <p14:creationId xmlns:p14="http://schemas.microsoft.com/office/powerpoint/2010/main" val="3771639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7DB424-D689-3567-9FC0-47443618271A}"/>
              </a:ext>
            </a:extLst>
          </p:cNvPr>
          <p:cNvPicPr>
            <a:picLocks noChangeAspect="1"/>
          </p:cNvPicPr>
          <p:nvPr/>
        </p:nvPicPr>
        <p:blipFill>
          <a:blip r:embed="rId3"/>
          <a:stretch>
            <a:fillRect/>
          </a:stretch>
        </p:blipFill>
        <p:spPr>
          <a:xfrm>
            <a:off x="189039" y="1430336"/>
            <a:ext cx="7704322" cy="5694499"/>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(3) : Take Other’s Changes and Pull</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Click on the </a:t>
            </a:r>
            <a:r>
              <a:rPr lang="en-US" sz="1800" dirty="0" err="1">
                <a:cs typeface="Consolas" panose="020B0609020204030204" pitchFamily="49" charset="0"/>
              </a:rPr>
              <a:t>README.md</a:t>
            </a:r>
            <a:r>
              <a:rPr lang="en-US" sz="1800" dirty="0">
                <a:cs typeface="Consolas" panose="020B0609020204030204" pitchFamily="49" charset="0"/>
              </a:rPr>
              <a:t> file. This file contains the content people will see below our code files when they visit our repo.</a:t>
            </a:r>
          </a:p>
          <a:p>
            <a:pPr marL="342900" indent="-342900">
              <a:buAutoNum type="alphaLcParenR"/>
            </a:pPr>
            <a:r>
              <a:rPr lang="en-US" sz="1800" dirty="0">
                <a:cs typeface="Consolas" panose="020B0609020204030204" pitchFamily="49" charset="0"/>
              </a:rPr>
              <a:t>Make some edits to the file</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37</a:t>
            </a:fld>
            <a:endParaRPr lang="en-US"/>
          </a:p>
        </p:txBody>
      </p:sp>
    </p:spTree>
    <p:extLst>
      <p:ext uri="{BB962C8B-B14F-4D97-AF65-F5344CB8AC3E}">
        <p14:creationId xmlns:p14="http://schemas.microsoft.com/office/powerpoint/2010/main" val="2579328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FE87AF-F208-3B90-E1F9-D41A39E8576B}"/>
              </a:ext>
            </a:extLst>
          </p:cNvPr>
          <p:cNvPicPr>
            <a:picLocks noChangeAspect="1"/>
          </p:cNvPicPr>
          <p:nvPr/>
        </p:nvPicPr>
        <p:blipFill>
          <a:blip r:embed="rId3"/>
          <a:stretch>
            <a:fillRect/>
          </a:stretch>
        </p:blipFill>
        <p:spPr>
          <a:xfrm>
            <a:off x="184456" y="1430336"/>
            <a:ext cx="7708905" cy="5697886"/>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(3) : Take Other’s Changes and Pull</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Click on the </a:t>
            </a:r>
            <a:r>
              <a:rPr lang="en-US" sz="1800" dirty="0" err="1">
                <a:cs typeface="Consolas" panose="020B0609020204030204" pitchFamily="49" charset="0"/>
              </a:rPr>
              <a:t>README.md</a:t>
            </a:r>
            <a:r>
              <a:rPr lang="en-US" sz="1800" dirty="0">
                <a:cs typeface="Consolas" panose="020B0609020204030204" pitchFamily="49" charset="0"/>
              </a:rPr>
              <a:t> file. This file contains the content people will see below our code files when they visit our repo…</a:t>
            </a:r>
          </a:p>
          <a:p>
            <a:pPr marL="342900" indent="-342900">
              <a:buAutoNum type="alphaLcParenR"/>
            </a:pPr>
            <a:r>
              <a:rPr lang="en-US" sz="1800" dirty="0">
                <a:cs typeface="Consolas" panose="020B0609020204030204" pitchFamily="49" charset="0"/>
              </a:rPr>
              <a:t>Make some edits to the file</a:t>
            </a:r>
          </a:p>
          <a:p>
            <a:pPr marL="342900" indent="-342900">
              <a:buAutoNum type="alphaLcParenR"/>
            </a:pPr>
            <a:r>
              <a:rPr lang="en-US" sz="1800" dirty="0">
                <a:cs typeface="Consolas" panose="020B0609020204030204" pitchFamily="49" charset="0"/>
              </a:rPr>
              <a:t>Then </a:t>
            </a:r>
            <a:r>
              <a:rPr lang="en-US" sz="1800" b="1" dirty="0">
                <a:cs typeface="Consolas" panose="020B0609020204030204" pitchFamily="49" charset="0"/>
              </a:rPr>
              <a:t>commit</a:t>
            </a:r>
            <a:r>
              <a:rPr lang="en-US" sz="1800" dirty="0">
                <a:cs typeface="Consolas" panose="020B0609020204030204" pitchFamily="49" charset="0"/>
              </a:rPr>
              <a:t> then changes</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38</a:t>
            </a:fld>
            <a:endParaRPr lang="en-US"/>
          </a:p>
        </p:txBody>
      </p:sp>
    </p:spTree>
    <p:extLst>
      <p:ext uri="{BB962C8B-B14F-4D97-AF65-F5344CB8AC3E}">
        <p14:creationId xmlns:p14="http://schemas.microsoft.com/office/powerpoint/2010/main" val="226285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1F99D0-C4BD-2EFF-36B0-1F6987BCBAB0}"/>
              </a:ext>
            </a:extLst>
          </p:cNvPr>
          <p:cNvPicPr>
            <a:picLocks noChangeAspect="1"/>
          </p:cNvPicPr>
          <p:nvPr/>
        </p:nvPicPr>
        <p:blipFill>
          <a:blip r:embed="rId3"/>
          <a:stretch>
            <a:fillRect/>
          </a:stretch>
        </p:blipFill>
        <p:spPr>
          <a:xfrm>
            <a:off x="184456" y="1430336"/>
            <a:ext cx="7708905" cy="5711822"/>
          </a:xfrm>
          <a:prstGeom prst="rect">
            <a:avLst/>
          </a:prstGeom>
        </p:spPr>
      </p:pic>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Task (3) : Take Other’s Changes and Pull</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7572054" y="1825625"/>
            <a:ext cx="3781746" cy="4351338"/>
          </a:xfrm>
        </p:spPr>
        <p:txBody>
          <a:bodyPr/>
          <a:lstStyle/>
          <a:p>
            <a:pPr marL="342900" indent="-342900">
              <a:buAutoNum type="alphaLcParenR"/>
            </a:pPr>
            <a:r>
              <a:rPr lang="en-US" sz="1800" dirty="0">
                <a:cs typeface="Consolas" panose="020B0609020204030204" pitchFamily="49" charset="0"/>
              </a:rPr>
              <a:t>Click on the </a:t>
            </a:r>
            <a:r>
              <a:rPr lang="en-US" sz="1800" dirty="0" err="1">
                <a:cs typeface="Consolas" panose="020B0609020204030204" pitchFamily="49" charset="0"/>
              </a:rPr>
              <a:t>README.md</a:t>
            </a:r>
            <a:r>
              <a:rPr lang="en-US" sz="1800" dirty="0">
                <a:cs typeface="Consolas" panose="020B0609020204030204" pitchFamily="49" charset="0"/>
              </a:rPr>
              <a:t> file. This file contains the content people will see below our code files when they visit our repo…</a:t>
            </a:r>
          </a:p>
          <a:p>
            <a:pPr marL="342900" indent="-342900">
              <a:buAutoNum type="alphaLcParenR"/>
            </a:pPr>
            <a:r>
              <a:rPr lang="en-US" sz="1800" dirty="0">
                <a:cs typeface="Consolas" panose="020B0609020204030204" pitchFamily="49" charset="0"/>
              </a:rPr>
              <a:t>Then </a:t>
            </a:r>
            <a:r>
              <a:rPr lang="en-US" sz="1800" b="1" dirty="0">
                <a:cs typeface="Consolas" panose="020B0609020204030204" pitchFamily="49" charset="0"/>
              </a:rPr>
              <a:t>commit</a:t>
            </a:r>
            <a:r>
              <a:rPr lang="en-US" sz="1800" dirty="0">
                <a:cs typeface="Consolas" panose="020B0609020204030204" pitchFamily="49" charset="0"/>
              </a:rPr>
              <a:t> then changes</a:t>
            </a:r>
          </a:p>
          <a:p>
            <a:pPr marL="342900" indent="-342900">
              <a:buAutoNum type="alphaLcParenR"/>
            </a:pPr>
            <a:r>
              <a:rPr lang="en-US" sz="1800" dirty="0">
                <a:cs typeface="Consolas" panose="020B0609020204030204" pitchFamily="49" charset="0"/>
              </a:rPr>
              <a:t>Back in </a:t>
            </a:r>
            <a:r>
              <a:rPr lang="en-US" sz="1800" dirty="0" err="1">
                <a:cs typeface="Consolas" panose="020B0609020204030204" pitchFamily="49" charset="0"/>
              </a:rPr>
              <a:t>Rstudio</a:t>
            </a:r>
            <a:r>
              <a:rPr lang="en-US" sz="1800" dirty="0">
                <a:cs typeface="Consolas" panose="020B0609020204030204" pitchFamily="49" charset="0"/>
              </a:rPr>
              <a:t>, click the Commit button in the Git tab. Then click, “Pull”. This brings the repo files and copies them to your computer.</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39</a:t>
            </a:fld>
            <a:endParaRPr lang="en-US"/>
          </a:p>
        </p:txBody>
      </p:sp>
    </p:spTree>
    <p:extLst>
      <p:ext uri="{BB962C8B-B14F-4D97-AF65-F5344CB8AC3E}">
        <p14:creationId xmlns:p14="http://schemas.microsoft.com/office/powerpoint/2010/main" val="2410632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p:txBody>
          <a:bodyPr/>
          <a:lstStyle/>
          <a:p>
            <a:r>
              <a:rPr lang="en-US" dirty="0"/>
              <a:t>Get people familiar with some of the language of Git and </a:t>
            </a:r>
            <a:r>
              <a:rPr lang="en-US" dirty="0" err="1"/>
              <a:t>Github</a:t>
            </a:r>
            <a:endParaRPr lang="en-US" dirty="0"/>
          </a:p>
          <a:p>
            <a:endParaRPr lang="en-US" dirty="0"/>
          </a:p>
          <a:p>
            <a:r>
              <a:rPr lang="en-US" dirty="0"/>
              <a:t>Motivate people to build better workflows for themselves</a:t>
            </a:r>
          </a:p>
          <a:p>
            <a:endParaRPr lang="en-US" dirty="0"/>
          </a:p>
          <a:p>
            <a:r>
              <a:rPr lang="en-US" dirty="0"/>
              <a:t>Help everyone see that Git and </a:t>
            </a:r>
            <a:r>
              <a:rPr lang="en-US" dirty="0" err="1"/>
              <a:t>Github</a:t>
            </a:r>
            <a:r>
              <a:rPr lang="en-US" dirty="0"/>
              <a:t> are useful tools for collaboration and building a</a:t>
            </a:r>
            <a:r>
              <a:rPr lang="en-US" i="1" dirty="0"/>
              <a:t> code portfolio</a:t>
            </a:r>
            <a:endParaRPr lang="en-US" dirty="0"/>
          </a:p>
        </p:txBody>
      </p:sp>
      <p:sp>
        <p:nvSpPr>
          <p:cNvPr id="4" name="Slide Number Placeholder 3">
            <a:extLst>
              <a:ext uri="{FF2B5EF4-FFF2-40B4-BE49-F238E27FC236}">
                <a16:creationId xmlns:a16="http://schemas.microsoft.com/office/drawing/2014/main" id="{4944D711-82E3-4B65-39EB-AE6843D48BCA}"/>
              </a:ext>
            </a:extLst>
          </p:cNvPr>
          <p:cNvSpPr>
            <a:spLocks noGrp="1"/>
          </p:cNvSpPr>
          <p:nvPr>
            <p:ph type="sldNum" sz="quarter" idx="12"/>
          </p:nvPr>
        </p:nvSpPr>
        <p:spPr/>
        <p:txBody>
          <a:bodyPr/>
          <a:lstStyle/>
          <a:p>
            <a:fld id="{33A4AA68-B18B-3249-9029-B5C9B97E4E07}" type="slidenum">
              <a:rPr lang="en-US" smtClean="0"/>
              <a:t>4</a:t>
            </a:fld>
            <a:endParaRPr lang="en-US"/>
          </a:p>
        </p:txBody>
      </p:sp>
    </p:spTree>
    <p:extLst>
      <p:ext uri="{BB962C8B-B14F-4D97-AF65-F5344CB8AC3E}">
        <p14:creationId xmlns:p14="http://schemas.microsoft.com/office/powerpoint/2010/main" val="2501019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2ECA-8B1C-2377-5577-2D10CA5981C9}"/>
              </a:ext>
            </a:extLst>
          </p:cNvPr>
          <p:cNvSpPr>
            <a:spLocks noGrp="1"/>
          </p:cNvSpPr>
          <p:nvPr>
            <p:ph type="title"/>
          </p:nvPr>
        </p:nvSpPr>
        <p:spPr/>
        <p:txBody>
          <a:bodyPr/>
          <a:lstStyle/>
          <a:p>
            <a:r>
              <a:rPr lang="en-US" dirty="0"/>
              <a:t>Chapter 4: What else?</a:t>
            </a:r>
          </a:p>
        </p:txBody>
      </p:sp>
      <p:sp>
        <p:nvSpPr>
          <p:cNvPr id="3" name="Text Placeholder 2">
            <a:extLst>
              <a:ext uri="{FF2B5EF4-FFF2-40B4-BE49-F238E27FC236}">
                <a16:creationId xmlns:a16="http://schemas.microsoft.com/office/drawing/2014/main" id="{755B5B0C-520F-B566-C9F5-80258C745640}"/>
              </a:ext>
            </a:extLst>
          </p:cNvPr>
          <p:cNvSpPr>
            <a:spLocks noGrp="1"/>
          </p:cNvSpPr>
          <p:nvPr>
            <p:ph type="body" idx="1"/>
          </p:nvPr>
        </p:nvSpPr>
        <p:spPr/>
        <p:txBody>
          <a:bodyPr/>
          <a:lstStyle/>
          <a:p>
            <a:r>
              <a:rPr lang="en-US" i="1" dirty="0"/>
              <a:t>Where do I go from here?</a:t>
            </a:r>
          </a:p>
        </p:txBody>
      </p:sp>
      <p:sp>
        <p:nvSpPr>
          <p:cNvPr id="4" name="Slide Number Placeholder 3">
            <a:extLst>
              <a:ext uri="{FF2B5EF4-FFF2-40B4-BE49-F238E27FC236}">
                <a16:creationId xmlns:a16="http://schemas.microsoft.com/office/drawing/2014/main" id="{5998BD4B-F2DD-E998-960E-DCABEC0DBC2B}"/>
              </a:ext>
            </a:extLst>
          </p:cNvPr>
          <p:cNvSpPr>
            <a:spLocks noGrp="1"/>
          </p:cNvSpPr>
          <p:nvPr>
            <p:ph type="sldNum" sz="quarter" idx="12"/>
          </p:nvPr>
        </p:nvSpPr>
        <p:spPr/>
        <p:txBody>
          <a:bodyPr/>
          <a:lstStyle/>
          <a:p>
            <a:fld id="{33A4AA68-B18B-3249-9029-B5C9B97E4E07}" type="slidenum">
              <a:rPr lang="en-US" smtClean="0"/>
              <a:t>40</a:t>
            </a:fld>
            <a:endParaRPr lang="en-US"/>
          </a:p>
        </p:txBody>
      </p:sp>
    </p:spTree>
    <p:extLst>
      <p:ext uri="{BB962C8B-B14F-4D97-AF65-F5344CB8AC3E}">
        <p14:creationId xmlns:p14="http://schemas.microsoft.com/office/powerpoint/2010/main" val="3241699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Other Git Topics</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p:txBody>
          <a:bodyPr/>
          <a:lstStyle/>
          <a:p>
            <a:r>
              <a:rPr lang="en-US" dirty="0"/>
              <a:t>Setting up .</a:t>
            </a:r>
            <a:r>
              <a:rPr lang="en-US" dirty="0" err="1"/>
              <a:t>gitignore</a:t>
            </a:r>
            <a:r>
              <a:rPr lang="en-US" dirty="0"/>
              <a:t> files</a:t>
            </a:r>
          </a:p>
          <a:p>
            <a:pPr lvl="1"/>
            <a:r>
              <a:rPr lang="en-US" dirty="0"/>
              <a:t>Automatically tells Git files you don’t want to track.</a:t>
            </a:r>
          </a:p>
          <a:p>
            <a:r>
              <a:rPr lang="en-US" dirty="0"/>
              <a:t>Branches</a:t>
            </a:r>
          </a:p>
          <a:p>
            <a:pPr lvl="1"/>
            <a:r>
              <a:rPr lang="en-US" dirty="0"/>
              <a:t>Have separate versions of folders and files you can flip back-and-forth to.</a:t>
            </a:r>
          </a:p>
          <a:p>
            <a:r>
              <a:rPr lang="en-US" dirty="0"/>
              <a:t>Dealing with </a:t>
            </a:r>
            <a:r>
              <a:rPr lang="en-US" i="1" dirty="0"/>
              <a:t>merge</a:t>
            </a:r>
            <a:r>
              <a:rPr lang="en-US" dirty="0"/>
              <a:t> conflicts</a:t>
            </a:r>
          </a:p>
          <a:p>
            <a:pPr lvl="1"/>
            <a:r>
              <a:rPr lang="en-US" dirty="0"/>
              <a:t>What happens if multiple files don’t “mesh” together?</a:t>
            </a:r>
          </a:p>
          <a:p>
            <a:r>
              <a:rPr lang="en-US" dirty="0"/>
              <a:t>And lots more…</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41</a:t>
            </a:fld>
            <a:endParaRPr lang="en-US"/>
          </a:p>
        </p:txBody>
      </p:sp>
    </p:spTree>
    <p:extLst>
      <p:ext uri="{BB962C8B-B14F-4D97-AF65-F5344CB8AC3E}">
        <p14:creationId xmlns:p14="http://schemas.microsoft.com/office/powerpoint/2010/main" val="1086126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Other </a:t>
            </a:r>
            <a:r>
              <a:rPr lang="en-US" dirty="0" err="1"/>
              <a:t>Github</a:t>
            </a:r>
            <a:r>
              <a:rPr lang="en-US" dirty="0"/>
              <a:t> Topics</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p:txBody>
          <a:bodyPr/>
          <a:lstStyle/>
          <a:p>
            <a:r>
              <a:rPr lang="en-US" dirty="0"/>
              <a:t>Using </a:t>
            </a:r>
            <a:r>
              <a:rPr lang="en-US" b="1" dirty="0"/>
              <a:t>Forks</a:t>
            </a:r>
            <a:r>
              <a:rPr lang="en-US" dirty="0"/>
              <a:t> to work on larger projects.</a:t>
            </a:r>
          </a:p>
          <a:p>
            <a:r>
              <a:rPr lang="en-US" dirty="0"/>
              <a:t>Keeping track of </a:t>
            </a:r>
            <a:r>
              <a:rPr lang="en-US" i="1" dirty="0"/>
              <a:t>issues</a:t>
            </a:r>
          </a:p>
          <a:p>
            <a:pPr lvl="1"/>
            <a:r>
              <a:rPr lang="en-US" dirty="0"/>
              <a:t>Where can we document bugs and ideas for new features?</a:t>
            </a:r>
          </a:p>
          <a:p>
            <a:r>
              <a:rPr lang="en-US" dirty="0"/>
              <a:t>Creating/using SSH keys for secure file upload/download.</a:t>
            </a:r>
          </a:p>
          <a:p>
            <a:r>
              <a:rPr lang="en-US" dirty="0"/>
              <a:t>Using </a:t>
            </a:r>
            <a:r>
              <a:rPr lang="en-US" dirty="0" err="1"/>
              <a:t>Github</a:t>
            </a:r>
            <a:r>
              <a:rPr lang="en-US" dirty="0"/>
              <a:t> as a personal website</a:t>
            </a:r>
          </a:p>
          <a:p>
            <a:r>
              <a:rPr lang="en-US" dirty="0"/>
              <a:t>And lots more…!</a:t>
            </a:r>
          </a:p>
        </p:txBody>
      </p:sp>
      <p:sp>
        <p:nvSpPr>
          <p:cNvPr id="4" name="Slide Number Placeholder 3">
            <a:extLst>
              <a:ext uri="{FF2B5EF4-FFF2-40B4-BE49-F238E27FC236}">
                <a16:creationId xmlns:a16="http://schemas.microsoft.com/office/drawing/2014/main" id="{DCB26553-070C-21E0-45DD-F04A2A0D411E}"/>
              </a:ext>
            </a:extLst>
          </p:cNvPr>
          <p:cNvSpPr>
            <a:spLocks noGrp="1"/>
          </p:cNvSpPr>
          <p:nvPr>
            <p:ph type="sldNum" sz="quarter" idx="12"/>
          </p:nvPr>
        </p:nvSpPr>
        <p:spPr/>
        <p:txBody>
          <a:bodyPr/>
          <a:lstStyle/>
          <a:p>
            <a:fld id="{33A4AA68-B18B-3249-9029-B5C9B97E4E07}" type="slidenum">
              <a:rPr lang="en-US" smtClean="0"/>
              <a:t>42</a:t>
            </a:fld>
            <a:endParaRPr lang="en-US"/>
          </a:p>
        </p:txBody>
      </p:sp>
    </p:spTree>
    <p:extLst>
      <p:ext uri="{BB962C8B-B14F-4D97-AF65-F5344CB8AC3E}">
        <p14:creationId xmlns:p14="http://schemas.microsoft.com/office/powerpoint/2010/main" val="3315330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A few tips…</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838200" y="1825624"/>
            <a:ext cx="10515600" cy="5032375"/>
          </a:xfrm>
        </p:spPr>
        <p:txBody>
          <a:bodyPr>
            <a:normAutofit/>
          </a:bodyPr>
          <a:lstStyle/>
          <a:p>
            <a:r>
              <a:rPr lang="en-US" dirty="0"/>
              <a:t>Commit often</a:t>
            </a:r>
          </a:p>
          <a:p>
            <a:pPr lvl="1"/>
            <a:r>
              <a:rPr lang="en-US" dirty="0"/>
              <a:t>Work on a task, commit the changes.</a:t>
            </a:r>
          </a:p>
          <a:p>
            <a:pPr lvl="1"/>
            <a:r>
              <a:rPr lang="en-US" dirty="0"/>
              <a:t>When you’re “done”, push your changes back to </a:t>
            </a:r>
            <a:r>
              <a:rPr lang="en-US" dirty="0" err="1"/>
              <a:t>Github</a:t>
            </a:r>
            <a:r>
              <a:rPr lang="en-US" dirty="0"/>
              <a:t>.</a:t>
            </a:r>
          </a:p>
          <a:p>
            <a:r>
              <a:rPr lang="en-US" dirty="0"/>
              <a:t>Take “turns” working on files.</a:t>
            </a:r>
          </a:p>
          <a:p>
            <a:pPr lvl="1"/>
            <a:r>
              <a:rPr lang="en-US" dirty="0"/>
              <a:t>This can help avoid </a:t>
            </a:r>
            <a:r>
              <a:rPr lang="en-US" b="1" dirty="0"/>
              <a:t>merge conflicts</a:t>
            </a:r>
            <a:r>
              <a:rPr lang="en-US" dirty="0"/>
              <a:t> which are a hassle to deal with, especially when you’re just starting to use Git &amp; </a:t>
            </a:r>
            <a:r>
              <a:rPr lang="en-US" dirty="0" err="1"/>
              <a:t>Github</a:t>
            </a:r>
            <a:r>
              <a:rPr lang="en-US" dirty="0"/>
              <a:t>.</a:t>
            </a:r>
          </a:p>
          <a:p>
            <a:r>
              <a:rPr lang="en-US" dirty="0"/>
              <a:t>If you break something and feel lost and abandoned …</a:t>
            </a:r>
          </a:p>
          <a:p>
            <a:pPr lvl="1"/>
            <a:r>
              <a:rPr lang="en-US" dirty="0"/>
              <a:t>Move the files you’ve been working on elsewhere.</a:t>
            </a:r>
          </a:p>
          <a:p>
            <a:pPr lvl="1"/>
            <a:r>
              <a:rPr lang="en-US" dirty="0"/>
              <a:t>Re-</a:t>
            </a:r>
            <a:r>
              <a:rPr lang="en-US" b="1" dirty="0"/>
              <a:t>clone</a:t>
            </a:r>
            <a:r>
              <a:rPr lang="en-US" dirty="0"/>
              <a:t> your repo.</a:t>
            </a:r>
          </a:p>
          <a:p>
            <a:pPr lvl="1"/>
            <a:r>
              <a:rPr lang="en-US" dirty="0"/>
              <a:t>Move the files back, then push.</a:t>
            </a:r>
          </a:p>
          <a:p>
            <a:pPr lvl="1"/>
            <a:r>
              <a:rPr lang="en-US" dirty="0"/>
              <a:t>Eventually, you can avoid this by learning more about </a:t>
            </a:r>
            <a:r>
              <a:rPr lang="en-US" b="1" dirty="0"/>
              <a:t>rebasing</a:t>
            </a:r>
            <a:r>
              <a:rPr lang="en-US" dirty="0"/>
              <a:t> and rolling back commits.</a:t>
            </a:r>
          </a:p>
        </p:txBody>
      </p:sp>
      <p:sp>
        <p:nvSpPr>
          <p:cNvPr id="4" name="Slide Number Placeholder 3">
            <a:extLst>
              <a:ext uri="{FF2B5EF4-FFF2-40B4-BE49-F238E27FC236}">
                <a16:creationId xmlns:a16="http://schemas.microsoft.com/office/drawing/2014/main" id="{DCB26553-070C-21E0-45DD-F04A2A0D411E}"/>
              </a:ext>
            </a:extLst>
          </p:cNvPr>
          <p:cNvSpPr>
            <a:spLocks noGrp="1"/>
          </p:cNvSpPr>
          <p:nvPr>
            <p:ph type="sldNum" sz="quarter" idx="12"/>
          </p:nvPr>
        </p:nvSpPr>
        <p:spPr/>
        <p:txBody>
          <a:bodyPr/>
          <a:lstStyle/>
          <a:p>
            <a:fld id="{33A4AA68-B18B-3249-9029-B5C9B97E4E07}" type="slidenum">
              <a:rPr lang="en-US" smtClean="0"/>
              <a:t>43</a:t>
            </a:fld>
            <a:endParaRPr lang="en-US"/>
          </a:p>
        </p:txBody>
      </p:sp>
    </p:spTree>
    <p:extLst>
      <p:ext uri="{BB962C8B-B14F-4D97-AF65-F5344CB8AC3E}">
        <p14:creationId xmlns:p14="http://schemas.microsoft.com/office/powerpoint/2010/main" val="378612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Next steps #1 : Get Organized</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838200" y="1690688"/>
            <a:ext cx="4555603" cy="5068927"/>
          </a:xfrm>
        </p:spPr>
        <p:txBody>
          <a:bodyPr>
            <a:normAutofit/>
          </a:bodyPr>
          <a:lstStyle/>
          <a:p>
            <a:r>
              <a:rPr lang="en-US" dirty="0"/>
              <a:t>New Project Folder</a:t>
            </a:r>
          </a:p>
          <a:p>
            <a:pPr lvl="1"/>
            <a:r>
              <a:rPr lang="en-US" dirty="0"/>
              <a:t>Code Folder</a:t>
            </a:r>
          </a:p>
          <a:p>
            <a:pPr lvl="2"/>
            <a:r>
              <a:rPr lang="en-US" dirty="0"/>
              <a:t>00_load_data.R</a:t>
            </a:r>
          </a:p>
          <a:p>
            <a:pPr lvl="2"/>
            <a:r>
              <a:rPr lang="en-US" dirty="0"/>
              <a:t>01_clean_data.R</a:t>
            </a:r>
          </a:p>
          <a:p>
            <a:pPr lvl="2"/>
            <a:r>
              <a:rPr lang="en-US" dirty="0"/>
              <a:t>02_helpful_functions.R</a:t>
            </a:r>
          </a:p>
          <a:p>
            <a:pPr lvl="2"/>
            <a:r>
              <a:rPr lang="en-US" dirty="0"/>
              <a:t>…</a:t>
            </a:r>
          </a:p>
          <a:p>
            <a:pPr lvl="1"/>
            <a:r>
              <a:rPr lang="en-US" dirty="0"/>
              <a:t>Data Folder</a:t>
            </a:r>
          </a:p>
          <a:p>
            <a:pPr lvl="2"/>
            <a:r>
              <a:rPr lang="en-US" dirty="0"/>
              <a:t>Raw Data</a:t>
            </a:r>
          </a:p>
          <a:p>
            <a:pPr lvl="3"/>
            <a:r>
              <a:rPr lang="en-US" dirty="0" err="1"/>
              <a:t>my_data.csv</a:t>
            </a:r>
            <a:endParaRPr lang="en-US" dirty="0"/>
          </a:p>
          <a:p>
            <a:pPr lvl="2"/>
            <a:r>
              <a:rPr lang="en-US" dirty="0"/>
              <a:t>Production Data</a:t>
            </a:r>
          </a:p>
          <a:p>
            <a:pPr lvl="3"/>
            <a:r>
              <a:rPr lang="en-US" dirty="0" err="1"/>
              <a:t>my_data.Rda</a:t>
            </a:r>
            <a:endParaRPr lang="en-US" dirty="0"/>
          </a:p>
          <a:p>
            <a:pPr lvl="1"/>
            <a:r>
              <a:rPr lang="en-US" dirty="0"/>
              <a:t>Writing</a:t>
            </a:r>
          </a:p>
          <a:p>
            <a:pPr lvl="2"/>
            <a:r>
              <a:rPr lang="en-US" dirty="0" err="1"/>
              <a:t>my_article.Rmd</a:t>
            </a:r>
            <a:endParaRPr lang="en-US" dirty="0"/>
          </a:p>
          <a:p>
            <a:pPr lvl="1"/>
            <a:r>
              <a:rPr lang="en-US" dirty="0" err="1"/>
              <a:t>Readme.md</a:t>
            </a:r>
            <a:endParaRPr lang="en-US" dirty="0"/>
          </a:p>
        </p:txBody>
      </p:sp>
      <p:sp>
        <p:nvSpPr>
          <p:cNvPr id="4" name="Slide Number Placeholder 3">
            <a:extLst>
              <a:ext uri="{FF2B5EF4-FFF2-40B4-BE49-F238E27FC236}">
                <a16:creationId xmlns:a16="http://schemas.microsoft.com/office/drawing/2014/main" id="{4C7A4997-CED9-E3BF-F1C3-3D660A2178A7}"/>
              </a:ext>
            </a:extLst>
          </p:cNvPr>
          <p:cNvSpPr>
            <a:spLocks noGrp="1"/>
          </p:cNvSpPr>
          <p:nvPr>
            <p:ph type="sldNum" sz="quarter" idx="12"/>
          </p:nvPr>
        </p:nvSpPr>
        <p:spPr/>
        <p:txBody>
          <a:bodyPr/>
          <a:lstStyle/>
          <a:p>
            <a:fld id="{33A4AA68-B18B-3249-9029-B5C9B97E4E07}" type="slidenum">
              <a:rPr lang="en-US" smtClean="0"/>
              <a:t>44</a:t>
            </a:fld>
            <a:endParaRPr lang="en-US"/>
          </a:p>
        </p:txBody>
      </p:sp>
    </p:spTree>
    <p:extLst>
      <p:ext uri="{BB962C8B-B14F-4D97-AF65-F5344CB8AC3E}">
        <p14:creationId xmlns:p14="http://schemas.microsoft.com/office/powerpoint/2010/main" val="566736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Next steps #2 : Build Your Portfolio</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838200" y="1690688"/>
            <a:ext cx="4555603" cy="5068927"/>
          </a:xfrm>
        </p:spPr>
        <p:txBody>
          <a:bodyPr>
            <a:normAutofit/>
          </a:bodyPr>
          <a:lstStyle/>
          <a:p>
            <a:r>
              <a:rPr lang="en-US" dirty="0"/>
              <a:t>New Project Folder</a:t>
            </a:r>
          </a:p>
          <a:p>
            <a:pPr lvl="1"/>
            <a:r>
              <a:rPr lang="en-US" dirty="0"/>
              <a:t>Code Folder</a:t>
            </a:r>
          </a:p>
          <a:p>
            <a:pPr lvl="2"/>
            <a:r>
              <a:rPr lang="en-US" dirty="0"/>
              <a:t>00_load_data.R</a:t>
            </a:r>
          </a:p>
          <a:p>
            <a:pPr lvl="2"/>
            <a:r>
              <a:rPr lang="en-US" dirty="0"/>
              <a:t>01_clean_data.R</a:t>
            </a:r>
          </a:p>
          <a:p>
            <a:pPr lvl="2"/>
            <a:r>
              <a:rPr lang="en-US" dirty="0"/>
              <a:t>02_helpful_functions.R</a:t>
            </a:r>
          </a:p>
          <a:p>
            <a:pPr lvl="2"/>
            <a:r>
              <a:rPr lang="en-US" dirty="0"/>
              <a:t>…</a:t>
            </a:r>
          </a:p>
          <a:p>
            <a:pPr lvl="1"/>
            <a:r>
              <a:rPr lang="en-US" dirty="0"/>
              <a:t>Data Folder</a:t>
            </a:r>
          </a:p>
          <a:p>
            <a:pPr lvl="2"/>
            <a:r>
              <a:rPr lang="en-US" dirty="0"/>
              <a:t>Raw Data</a:t>
            </a:r>
          </a:p>
          <a:p>
            <a:pPr lvl="3"/>
            <a:r>
              <a:rPr lang="en-US" dirty="0" err="1"/>
              <a:t>my_data.csv</a:t>
            </a:r>
            <a:endParaRPr lang="en-US" dirty="0"/>
          </a:p>
          <a:p>
            <a:pPr lvl="2"/>
            <a:r>
              <a:rPr lang="en-US" dirty="0"/>
              <a:t>Production Data</a:t>
            </a:r>
          </a:p>
          <a:p>
            <a:pPr lvl="3"/>
            <a:r>
              <a:rPr lang="en-US" dirty="0" err="1"/>
              <a:t>my_data.Rda</a:t>
            </a:r>
            <a:endParaRPr lang="en-US" dirty="0"/>
          </a:p>
          <a:p>
            <a:pPr lvl="1"/>
            <a:r>
              <a:rPr lang="en-US" dirty="0"/>
              <a:t>Writing</a:t>
            </a:r>
          </a:p>
          <a:p>
            <a:pPr lvl="2"/>
            <a:r>
              <a:rPr lang="en-US" dirty="0" err="1"/>
              <a:t>my_article.Rmd</a:t>
            </a:r>
            <a:endParaRPr lang="en-US" dirty="0"/>
          </a:p>
          <a:p>
            <a:pPr lvl="1"/>
            <a:r>
              <a:rPr lang="en-US" dirty="0" err="1"/>
              <a:t>README.md</a:t>
            </a:r>
            <a:endParaRPr lang="en-US" dirty="0"/>
          </a:p>
        </p:txBody>
      </p:sp>
      <p:pic>
        <p:nvPicPr>
          <p:cNvPr id="5" name="Picture 4" descr="Icon&#10;&#10;Description automatically generated">
            <a:extLst>
              <a:ext uri="{FF2B5EF4-FFF2-40B4-BE49-F238E27FC236}">
                <a16:creationId xmlns:a16="http://schemas.microsoft.com/office/drawing/2014/main" id="{7A3F9A04-A8EB-76F9-1B83-F01F04A63A84}"/>
              </a:ext>
            </a:extLst>
          </p:cNvPr>
          <p:cNvPicPr>
            <a:picLocks noChangeAspect="1"/>
          </p:cNvPicPr>
          <p:nvPr/>
        </p:nvPicPr>
        <p:blipFill>
          <a:blip r:embed="rId2"/>
          <a:stretch>
            <a:fillRect/>
          </a:stretch>
        </p:blipFill>
        <p:spPr>
          <a:xfrm>
            <a:off x="6543556" y="2003204"/>
            <a:ext cx="5080000" cy="4216400"/>
          </a:xfrm>
          <a:prstGeom prst="rect">
            <a:avLst/>
          </a:prstGeom>
        </p:spPr>
      </p:pic>
      <p:sp>
        <p:nvSpPr>
          <p:cNvPr id="6" name="Right Brace 5">
            <a:extLst>
              <a:ext uri="{FF2B5EF4-FFF2-40B4-BE49-F238E27FC236}">
                <a16:creationId xmlns:a16="http://schemas.microsoft.com/office/drawing/2014/main" id="{0F40DB5C-88E0-2BE9-3C24-9EBD795E4787}"/>
              </a:ext>
            </a:extLst>
          </p:cNvPr>
          <p:cNvSpPr/>
          <p:nvPr/>
        </p:nvSpPr>
        <p:spPr>
          <a:xfrm>
            <a:off x="4224759" y="1690688"/>
            <a:ext cx="1169043" cy="5068927"/>
          </a:xfrm>
          <a:prstGeom prst="rightBrace">
            <a:avLst/>
          </a:prstGeom>
          <a:ln w="63500">
            <a:solidFill>
              <a:srgbClr val="7CBA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969FCBF5-593E-89C3-43B7-7399B5C40071}"/>
              </a:ext>
            </a:extLst>
          </p:cNvPr>
          <p:cNvCxnSpPr>
            <a:cxnSpLocks/>
            <a:stCxn id="3" idx="3"/>
          </p:cNvCxnSpPr>
          <p:nvPr/>
        </p:nvCxnSpPr>
        <p:spPr>
          <a:xfrm flipV="1">
            <a:off x="5393803" y="4225151"/>
            <a:ext cx="779362" cy="1"/>
          </a:xfrm>
          <a:prstGeom prst="straightConnector1">
            <a:avLst/>
          </a:prstGeom>
          <a:ln w="63500">
            <a:solidFill>
              <a:srgbClr val="7CBAE9"/>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8145CF0F-DB0E-5096-938A-4CBABAC31F8E}"/>
              </a:ext>
            </a:extLst>
          </p:cNvPr>
          <p:cNvSpPr>
            <a:spLocks noGrp="1"/>
          </p:cNvSpPr>
          <p:nvPr>
            <p:ph type="sldNum" sz="quarter" idx="12"/>
          </p:nvPr>
        </p:nvSpPr>
        <p:spPr/>
        <p:txBody>
          <a:bodyPr/>
          <a:lstStyle/>
          <a:p>
            <a:fld id="{33A4AA68-B18B-3249-9029-B5C9B97E4E07}" type="slidenum">
              <a:rPr lang="en-US" smtClean="0"/>
              <a:t>45</a:t>
            </a:fld>
            <a:endParaRPr lang="en-US"/>
          </a:p>
        </p:txBody>
      </p:sp>
    </p:spTree>
    <p:extLst>
      <p:ext uri="{BB962C8B-B14F-4D97-AF65-F5344CB8AC3E}">
        <p14:creationId xmlns:p14="http://schemas.microsoft.com/office/powerpoint/2010/main" val="509976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Next steps #3 : Practice =)</a:t>
            </a:r>
          </a:p>
        </p:txBody>
      </p:sp>
      <p:sp>
        <p:nvSpPr>
          <p:cNvPr id="13" name="Slide Number Placeholder 12">
            <a:extLst>
              <a:ext uri="{FF2B5EF4-FFF2-40B4-BE49-F238E27FC236}">
                <a16:creationId xmlns:a16="http://schemas.microsoft.com/office/drawing/2014/main" id="{8145CF0F-DB0E-5096-938A-4CBABAC31F8E}"/>
              </a:ext>
            </a:extLst>
          </p:cNvPr>
          <p:cNvSpPr>
            <a:spLocks noGrp="1"/>
          </p:cNvSpPr>
          <p:nvPr>
            <p:ph type="sldNum" sz="quarter" idx="12"/>
          </p:nvPr>
        </p:nvSpPr>
        <p:spPr/>
        <p:txBody>
          <a:bodyPr/>
          <a:lstStyle/>
          <a:p>
            <a:fld id="{33A4AA68-B18B-3249-9029-B5C9B97E4E07}" type="slidenum">
              <a:rPr lang="en-US" smtClean="0"/>
              <a:t>46</a:t>
            </a:fld>
            <a:endParaRPr lang="en-US"/>
          </a:p>
        </p:txBody>
      </p:sp>
    </p:spTree>
    <p:extLst>
      <p:ext uri="{BB962C8B-B14F-4D97-AF65-F5344CB8AC3E}">
        <p14:creationId xmlns:p14="http://schemas.microsoft.com/office/powerpoint/2010/main" val="4171209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Git/</a:t>
            </a:r>
            <a:r>
              <a:rPr lang="en-US" dirty="0" err="1"/>
              <a:t>Github</a:t>
            </a:r>
            <a:r>
              <a:rPr lang="en-US" dirty="0"/>
              <a:t> Resources</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a:xfrm>
            <a:off x="838200" y="1597306"/>
            <a:ext cx="10515600" cy="5260694"/>
          </a:xfrm>
        </p:spPr>
        <p:txBody>
          <a:bodyPr>
            <a:normAutofit/>
          </a:bodyPr>
          <a:lstStyle/>
          <a:p>
            <a:r>
              <a:rPr lang="en-US" dirty="0"/>
              <a:t>R Packages – Chapter 18</a:t>
            </a:r>
          </a:p>
          <a:p>
            <a:pPr lvl="1"/>
            <a:r>
              <a:rPr lang="en-US" dirty="0">
                <a:hlinkClick r:id="rId2"/>
              </a:rPr>
              <a:t>https://r-pkgs.org/git.html</a:t>
            </a:r>
            <a:endParaRPr lang="en-US" dirty="0"/>
          </a:p>
          <a:p>
            <a:r>
              <a:rPr lang="en-US" dirty="0"/>
              <a:t>Happy Git and </a:t>
            </a:r>
            <a:r>
              <a:rPr lang="en-US" dirty="0" err="1"/>
              <a:t>Github</a:t>
            </a:r>
            <a:r>
              <a:rPr lang="en-US" dirty="0"/>
              <a:t> for the </a:t>
            </a:r>
            <a:r>
              <a:rPr lang="en-US" dirty="0" err="1"/>
              <a:t>UseR</a:t>
            </a:r>
            <a:endParaRPr lang="en-US" dirty="0"/>
          </a:p>
          <a:p>
            <a:pPr lvl="1"/>
            <a:r>
              <a:rPr lang="en-US" dirty="0">
                <a:hlinkClick r:id="rId3"/>
              </a:rPr>
              <a:t>https://happygitwithr.com/index.html</a:t>
            </a:r>
            <a:endParaRPr lang="en-US" dirty="0"/>
          </a:p>
          <a:p>
            <a:r>
              <a:rPr lang="en-US" dirty="0"/>
              <a:t>Pro Git</a:t>
            </a:r>
          </a:p>
          <a:p>
            <a:pPr lvl="1"/>
            <a:r>
              <a:rPr lang="en-US" dirty="0">
                <a:hlinkClick r:id="rId4"/>
              </a:rPr>
              <a:t>https://git-scm.com/book/en/v2</a:t>
            </a:r>
            <a:endParaRPr lang="en-US" dirty="0"/>
          </a:p>
          <a:p>
            <a:pPr marL="0" indent="0">
              <a:buNone/>
            </a:pPr>
            <a:r>
              <a:rPr lang="en-US" dirty="0"/>
              <a:t>-----</a:t>
            </a:r>
          </a:p>
          <a:p>
            <a:r>
              <a:rPr lang="en-US" dirty="0" err="1"/>
              <a:t>Github</a:t>
            </a:r>
            <a:r>
              <a:rPr lang="en-US" dirty="0"/>
              <a:t> Help</a:t>
            </a:r>
          </a:p>
          <a:p>
            <a:pPr lvl="1"/>
            <a:r>
              <a:rPr lang="en-US" dirty="0">
                <a:hlinkClick r:id="rId5"/>
              </a:rPr>
              <a:t>https://docs.github.com/en</a:t>
            </a:r>
            <a:endParaRPr lang="en-US" dirty="0"/>
          </a:p>
          <a:p>
            <a:r>
              <a:rPr lang="en-US" dirty="0" err="1"/>
              <a:t>Stackoverflow</a:t>
            </a:r>
            <a:endParaRPr lang="en-US" dirty="0"/>
          </a:p>
          <a:p>
            <a:pPr lvl="1"/>
            <a:r>
              <a:rPr lang="en-US" dirty="0">
                <a:hlinkClick r:id="rId6"/>
              </a:rPr>
              <a:t>https://stackoverflow.com/questions/tagged/git</a:t>
            </a: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5F7268BE-01B9-A89F-0411-AE91CC3B72DC}"/>
              </a:ext>
            </a:extLst>
          </p:cNvPr>
          <p:cNvSpPr>
            <a:spLocks noGrp="1"/>
          </p:cNvSpPr>
          <p:nvPr>
            <p:ph type="sldNum" sz="quarter" idx="12"/>
          </p:nvPr>
        </p:nvSpPr>
        <p:spPr/>
        <p:txBody>
          <a:bodyPr/>
          <a:lstStyle/>
          <a:p>
            <a:fld id="{33A4AA68-B18B-3249-9029-B5C9B97E4E07}" type="slidenum">
              <a:rPr lang="en-US" smtClean="0"/>
              <a:t>47</a:t>
            </a:fld>
            <a:endParaRPr lang="en-US"/>
          </a:p>
        </p:txBody>
      </p:sp>
    </p:spTree>
    <p:extLst>
      <p:ext uri="{BB962C8B-B14F-4D97-AF65-F5344CB8AC3E}">
        <p14:creationId xmlns:p14="http://schemas.microsoft.com/office/powerpoint/2010/main" val="129064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2ECA-8B1C-2377-5577-2D10CA5981C9}"/>
              </a:ext>
            </a:extLst>
          </p:cNvPr>
          <p:cNvSpPr>
            <a:spLocks noGrp="1"/>
          </p:cNvSpPr>
          <p:nvPr>
            <p:ph type="title"/>
          </p:nvPr>
        </p:nvSpPr>
        <p:spPr/>
        <p:txBody>
          <a:bodyPr/>
          <a:lstStyle/>
          <a:p>
            <a:r>
              <a:rPr lang="en-US" dirty="0"/>
              <a:t>Thank you =)</a:t>
            </a:r>
          </a:p>
        </p:txBody>
      </p:sp>
      <p:sp>
        <p:nvSpPr>
          <p:cNvPr id="3" name="Text Placeholder 2">
            <a:extLst>
              <a:ext uri="{FF2B5EF4-FFF2-40B4-BE49-F238E27FC236}">
                <a16:creationId xmlns:a16="http://schemas.microsoft.com/office/drawing/2014/main" id="{755B5B0C-520F-B566-C9F5-80258C745640}"/>
              </a:ext>
            </a:extLst>
          </p:cNvPr>
          <p:cNvSpPr>
            <a:spLocks noGrp="1"/>
          </p:cNvSpPr>
          <p:nvPr>
            <p:ph type="body" idx="1"/>
          </p:nvPr>
        </p:nvSpPr>
        <p:spPr/>
        <p:txBody>
          <a:bodyPr/>
          <a:lstStyle/>
          <a:p>
            <a:endParaRPr lang="en-US" i="1" dirty="0"/>
          </a:p>
        </p:txBody>
      </p:sp>
      <p:sp>
        <p:nvSpPr>
          <p:cNvPr id="4" name="Slide Number Placeholder 3">
            <a:extLst>
              <a:ext uri="{FF2B5EF4-FFF2-40B4-BE49-F238E27FC236}">
                <a16:creationId xmlns:a16="http://schemas.microsoft.com/office/drawing/2014/main" id="{C04CD75F-D101-42D0-240C-9AAFF291CB9C}"/>
              </a:ext>
            </a:extLst>
          </p:cNvPr>
          <p:cNvSpPr>
            <a:spLocks noGrp="1"/>
          </p:cNvSpPr>
          <p:nvPr>
            <p:ph type="sldNum" sz="quarter" idx="12"/>
          </p:nvPr>
        </p:nvSpPr>
        <p:spPr/>
        <p:txBody>
          <a:bodyPr/>
          <a:lstStyle/>
          <a:p>
            <a:fld id="{33A4AA68-B18B-3249-9029-B5C9B97E4E07}" type="slidenum">
              <a:rPr lang="en-US" smtClean="0"/>
              <a:t>48</a:t>
            </a:fld>
            <a:endParaRPr lang="en-US"/>
          </a:p>
        </p:txBody>
      </p:sp>
    </p:spTree>
    <p:extLst>
      <p:ext uri="{BB962C8B-B14F-4D97-AF65-F5344CB8AC3E}">
        <p14:creationId xmlns:p14="http://schemas.microsoft.com/office/powerpoint/2010/main" val="2857067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p:txBody>
          <a:bodyPr/>
          <a:lstStyle/>
          <a:p>
            <a:pPr marL="514350" indent="-514350">
              <a:buFont typeface="+mj-lt"/>
              <a:buAutoNum type="arabicParenR"/>
            </a:pPr>
            <a:r>
              <a:rPr lang="en-US" dirty="0"/>
              <a:t>What is Git/</a:t>
            </a:r>
            <a:r>
              <a:rPr lang="en-US" dirty="0" err="1"/>
              <a:t>Github</a:t>
            </a:r>
            <a:r>
              <a:rPr lang="en-US" dirty="0"/>
              <a:t> and why should I care?</a:t>
            </a:r>
          </a:p>
          <a:p>
            <a:pPr marL="514350" indent="-514350">
              <a:buFont typeface="+mj-lt"/>
              <a:buAutoNum type="arabicParenR"/>
            </a:pPr>
            <a:endParaRPr lang="en-US" dirty="0"/>
          </a:p>
          <a:p>
            <a:pPr marL="514350" indent="-514350">
              <a:buFont typeface="+mj-lt"/>
              <a:buAutoNum type="arabicParenR"/>
            </a:pPr>
            <a:r>
              <a:rPr lang="en-US" dirty="0"/>
              <a:t>What do I need to get started with Git and </a:t>
            </a:r>
            <a:r>
              <a:rPr lang="en-US" dirty="0" err="1"/>
              <a:t>Github</a:t>
            </a:r>
            <a:r>
              <a:rPr lang="en-US" dirty="0"/>
              <a:t>?</a:t>
            </a:r>
          </a:p>
          <a:p>
            <a:pPr marL="514350" indent="-514350">
              <a:buFont typeface="+mj-lt"/>
              <a:buAutoNum type="arabicParenR"/>
            </a:pPr>
            <a:endParaRPr lang="en-US" dirty="0"/>
          </a:p>
          <a:p>
            <a:pPr marL="514350" indent="-514350">
              <a:buFont typeface="+mj-lt"/>
              <a:buAutoNum type="arabicParenR"/>
            </a:pPr>
            <a:r>
              <a:rPr lang="en-US" dirty="0"/>
              <a:t>How can I use Git and </a:t>
            </a:r>
            <a:r>
              <a:rPr lang="en-US" dirty="0" err="1"/>
              <a:t>Github</a:t>
            </a:r>
            <a:r>
              <a:rPr lang="en-US" dirty="0"/>
              <a:t> to be more productive?</a:t>
            </a:r>
          </a:p>
          <a:p>
            <a:pPr marL="514350" indent="-514350">
              <a:buFont typeface="+mj-lt"/>
              <a:buAutoNum type="arabicParenR"/>
            </a:pPr>
            <a:endParaRPr lang="en-US" dirty="0"/>
          </a:p>
          <a:p>
            <a:pPr marL="514350" indent="-514350">
              <a:buFont typeface="+mj-lt"/>
              <a:buAutoNum type="arabicParenR"/>
            </a:pPr>
            <a:r>
              <a:rPr lang="en-US" dirty="0"/>
              <a:t>Where can I find out more about using Git and </a:t>
            </a:r>
            <a:r>
              <a:rPr lang="en-US" dirty="0" err="1"/>
              <a:t>Github</a:t>
            </a:r>
            <a:r>
              <a:rPr lang="en-US" dirty="0"/>
              <a:t>?</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944D711-82E3-4B65-39EB-AE6843D48BCA}"/>
              </a:ext>
            </a:extLst>
          </p:cNvPr>
          <p:cNvSpPr>
            <a:spLocks noGrp="1"/>
          </p:cNvSpPr>
          <p:nvPr>
            <p:ph type="sldNum" sz="quarter" idx="12"/>
          </p:nvPr>
        </p:nvSpPr>
        <p:spPr/>
        <p:txBody>
          <a:bodyPr/>
          <a:lstStyle/>
          <a:p>
            <a:fld id="{33A4AA68-B18B-3249-9029-B5C9B97E4E07}" type="slidenum">
              <a:rPr lang="en-US" smtClean="0"/>
              <a:t>5</a:t>
            </a:fld>
            <a:endParaRPr lang="en-US"/>
          </a:p>
        </p:txBody>
      </p:sp>
    </p:spTree>
    <p:extLst>
      <p:ext uri="{BB962C8B-B14F-4D97-AF65-F5344CB8AC3E}">
        <p14:creationId xmlns:p14="http://schemas.microsoft.com/office/powerpoint/2010/main" val="3586713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2ECA-8B1C-2377-5577-2D10CA5981C9}"/>
              </a:ext>
            </a:extLst>
          </p:cNvPr>
          <p:cNvSpPr>
            <a:spLocks noGrp="1"/>
          </p:cNvSpPr>
          <p:nvPr>
            <p:ph type="title"/>
          </p:nvPr>
        </p:nvSpPr>
        <p:spPr/>
        <p:txBody>
          <a:bodyPr/>
          <a:lstStyle/>
          <a:p>
            <a:r>
              <a:rPr lang="en-US" dirty="0"/>
              <a:t>Chapter 1: Git &amp; </a:t>
            </a:r>
            <a:r>
              <a:rPr lang="en-US" dirty="0" err="1"/>
              <a:t>Github</a:t>
            </a:r>
            <a:endParaRPr lang="en-US" dirty="0"/>
          </a:p>
        </p:txBody>
      </p:sp>
      <p:sp>
        <p:nvSpPr>
          <p:cNvPr id="3" name="Text Placeholder 2">
            <a:extLst>
              <a:ext uri="{FF2B5EF4-FFF2-40B4-BE49-F238E27FC236}">
                <a16:creationId xmlns:a16="http://schemas.microsoft.com/office/drawing/2014/main" id="{755B5B0C-520F-B566-C9F5-80258C745640}"/>
              </a:ext>
            </a:extLst>
          </p:cNvPr>
          <p:cNvSpPr>
            <a:spLocks noGrp="1"/>
          </p:cNvSpPr>
          <p:nvPr>
            <p:ph type="body" idx="1"/>
          </p:nvPr>
        </p:nvSpPr>
        <p:spPr/>
        <p:txBody>
          <a:bodyPr/>
          <a:lstStyle/>
          <a:p>
            <a:r>
              <a:rPr lang="en-US" i="1" dirty="0"/>
              <a:t>What is Git/</a:t>
            </a:r>
            <a:r>
              <a:rPr lang="en-US" i="1" dirty="0" err="1"/>
              <a:t>Github</a:t>
            </a:r>
            <a:r>
              <a:rPr lang="en-US" i="1" dirty="0"/>
              <a:t> and why should I care?</a:t>
            </a:r>
          </a:p>
        </p:txBody>
      </p:sp>
      <p:sp>
        <p:nvSpPr>
          <p:cNvPr id="4" name="Slide Number Placeholder 3">
            <a:extLst>
              <a:ext uri="{FF2B5EF4-FFF2-40B4-BE49-F238E27FC236}">
                <a16:creationId xmlns:a16="http://schemas.microsoft.com/office/drawing/2014/main" id="{4CBBA2A9-ED58-A6B2-54F6-5F1680FAFA70}"/>
              </a:ext>
            </a:extLst>
          </p:cNvPr>
          <p:cNvSpPr>
            <a:spLocks noGrp="1"/>
          </p:cNvSpPr>
          <p:nvPr>
            <p:ph type="sldNum" sz="quarter" idx="12"/>
          </p:nvPr>
        </p:nvSpPr>
        <p:spPr/>
        <p:txBody>
          <a:bodyPr/>
          <a:lstStyle/>
          <a:p>
            <a:fld id="{33A4AA68-B18B-3249-9029-B5C9B97E4E07}" type="slidenum">
              <a:rPr lang="en-US" smtClean="0"/>
              <a:t>6</a:t>
            </a:fld>
            <a:endParaRPr lang="en-US"/>
          </a:p>
        </p:txBody>
      </p:sp>
    </p:spTree>
    <p:extLst>
      <p:ext uri="{BB962C8B-B14F-4D97-AF65-F5344CB8AC3E}">
        <p14:creationId xmlns:p14="http://schemas.microsoft.com/office/powerpoint/2010/main" val="2629325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2DE411-BDEB-FCB3-1946-9BBD5B8E0717}"/>
              </a:ext>
            </a:extLst>
          </p:cNvPr>
          <p:cNvSpPr txBox="1"/>
          <p:nvPr/>
        </p:nvSpPr>
        <p:spPr>
          <a:xfrm>
            <a:off x="833377" y="2639028"/>
            <a:ext cx="1954381" cy="2215991"/>
          </a:xfrm>
          <a:prstGeom prst="rect">
            <a:avLst/>
          </a:prstGeom>
          <a:noFill/>
        </p:spPr>
        <p:txBody>
          <a:bodyPr wrap="none" rtlCol="0">
            <a:spAutoFit/>
          </a:bodyPr>
          <a:lstStyle/>
          <a:p>
            <a:r>
              <a:rPr lang="en-US" sz="13800" dirty="0"/>
              <a:t>💡</a:t>
            </a:r>
          </a:p>
        </p:txBody>
      </p:sp>
      <p:sp>
        <p:nvSpPr>
          <p:cNvPr id="11" name="TextBox 10">
            <a:extLst>
              <a:ext uri="{FF2B5EF4-FFF2-40B4-BE49-F238E27FC236}">
                <a16:creationId xmlns:a16="http://schemas.microsoft.com/office/drawing/2014/main" id="{5FB77573-2C04-CEEC-45D1-67D446CBE020}"/>
              </a:ext>
            </a:extLst>
          </p:cNvPr>
          <p:cNvSpPr txBox="1"/>
          <p:nvPr/>
        </p:nvSpPr>
        <p:spPr>
          <a:xfrm>
            <a:off x="3455450" y="2639027"/>
            <a:ext cx="1954381" cy="2215991"/>
          </a:xfrm>
          <a:prstGeom prst="rect">
            <a:avLst/>
          </a:prstGeom>
          <a:noFill/>
        </p:spPr>
        <p:txBody>
          <a:bodyPr wrap="none" rtlCol="0">
            <a:spAutoFit/>
          </a:bodyPr>
          <a:lstStyle/>
          <a:p>
            <a:r>
              <a:rPr lang="en-US" sz="13800" dirty="0"/>
              <a:t>💻</a:t>
            </a:r>
          </a:p>
        </p:txBody>
      </p:sp>
      <p:sp>
        <p:nvSpPr>
          <p:cNvPr id="12" name="TextBox 11">
            <a:extLst>
              <a:ext uri="{FF2B5EF4-FFF2-40B4-BE49-F238E27FC236}">
                <a16:creationId xmlns:a16="http://schemas.microsoft.com/office/drawing/2014/main" id="{E6661D32-B5E9-2AF3-E376-7D02854BC452}"/>
              </a:ext>
            </a:extLst>
          </p:cNvPr>
          <p:cNvSpPr txBox="1"/>
          <p:nvPr/>
        </p:nvSpPr>
        <p:spPr>
          <a:xfrm>
            <a:off x="6413189" y="889843"/>
            <a:ext cx="5333101" cy="5078313"/>
          </a:xfrm>
          <a:prstGeom prst="rect">
            <a:avLst/>
          </a:prstGeom>
          <a:solidFill>
            <a:schemeClr val="tx1"/>
          </a:solidFill>
          <a:ln w="63500">
            <a:solidFill>
              <a:schemeClr val="bg2">
                <a:lumMod val="50000"/>
              </a:schemeClr>
            </a:solidFill>
          </a:ln>
        </p:spPr>
        <p:txBody>
          <a:bodyPr wrap="square" rtlCol="0">
            <a:spAutoFit/>
          </a:bodyPr>
          <a:lstStyle/>
          <a:p>
            <a:r>
              <a:rPr lang="en-US" dirty="0" err="1">
                <a:solidFill>
                  <a:schemeClr val="accent6">
                    <a:lumMod val="60000"/>
                    <a:lumOff val="40000"/>
                  </a:schemeClr>
                </a:solidFill>
                <a:latin typeface="Consolas" panose="020B0609020204030204" pitchFamily="49" charset="0"/>
                <a:cs typeface="Consolas" panose="020B0609020204030204" pitchFamily="49" charset="0"/>
              </a:rPr>
              <a:t>awesome_function</a:t>
            </a:r>
            <a:r>
              <a:rPr lang="en-US" dirty="0">
                <a:solidFill>
                  <a:schemeClr val="accent6">
                    <a:lumMod val="60000"/>
                    <a:lumOff val="40000"/>
                  </a:schemeClr>
                </a:solidFill>
                <a:latin typeface="Consolas" panose="020B0609020204030204" pitchFamily="49" charset="0"/>
                <a:cs typeface="Consolas" panose="020B0609020204030204" pitchFamily="49" charset="0"/>
              </a:rPr>
              <a:t> &lt;- function(x) {</a:t>
            </a:r>
          </a:p>
          <a:p>
            <a:r>
              <a:rPr lang="en-US" dirty="0">
                <a:solidFill>
                  <a:schemeClr val="accent6">
                    <a:lumMod val="60000"/>
                    <a:lumOff val="40000"/>
                  </a:schemeClr>
                </a:solidFill>
                <a:latin typeface="Consolas" panose="020B0609020204030204" pitchFamily="49" charset="0"/>
                <a:cs typeface="Consolas" panose="020B0609020204030204" pitchFamily="49" charset="0"/>
              </a:rPr>
              <a:t>  b0 &lt;- x[1]</a:t>
            </a:r>
          </a:p>
          <a:p>
            <a:r>
              <a:rPr lang="en-US" dirty="0">
                <a:solidFill>
                  <a:schemeClr val="accent6">
                    <a:lumMod val="60000"/>
                    <a:lumOff val="40000"/>
                  </a:schemeClr>
                </a:solidFill>
                <a:latin typeface="Consolas" panose="020B0609020204030204" pitchFamily="49" charset="0"/>
                <a:cs typeface="Consolas" panose="020B0609020204030204" pitchFamily="49" charset="0"/>
              </a:rPr>
              <a:t>  b1 &lt;- x[2]</a:t>
            </a:r>
          </a:p>
          <a:p>
            <a:r>
              <a:rPr lang="en-US" dirty="0">
                <a:solidFill>
                  <a:schemeClr val="accent6">
                    <a:lumMod val="60000"/>
                    <a:lumOff val="40000"/>
                  </a:schemeClr>
                </a:solidFill>
                <a:latin typeface="Consolas" panose="020B0609020204030204" pitchFamily="49" charset="0"/>
                <a:cs typeface="Consolas" panose="020B0609020204030204" pitchFamily="49" charset="0"/>
              </a:rPr>
              <a:t>  </a:t>
            </a:r>
          </a:p>
          <a:p>
            <a:r>
              <a:rPr lang="en-US" dirty="0">
                <a:solidFill>
                  <a:schemeClr val="accent6">
                    <a:lumMod val="60000"/>
                    <a:lumOff val="40000"/>
                  </a:schemeClr>
                </a:solidFill>
                <a:latin typeface="Consolas" panose="020B0609020204030204" pitchFamily="49" charset="0"/>
                <a:cs typeface="Consolas" panose="020B0609020204030204" pitchFamily="49" charset="0"/>
              </a:rPr>
              <a:t>  y &lt;- b0 + b1 * seq(0, 10, by = 0.1)</a:t>
            </a: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result &lt;- plot(seq(0, 10, by = 0.1), y)</a:t>
            </a: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return(result)</a:t>
            </a:r>
          </a:p>
          <a:p>
            <a:r>
              <a:rPr lang="en-US" dirty="0">
                <a:solidFill>
                  <a:schemeClr val="accent6">
                    <a:lumMod val="60000"/>
                    <a:lumOff val="40000"/>
                  </a:schemeClr>
                </a:solidFill>
                <a:latin typeface="Consolas" panose="020B0609020204030204" pitchFamily="49" charset="0"/>
                <a:cs typeface="Consolas" panose="020B0609020204030204" pitchFamily="49" charset="0"/>
              </a:rPr>
              <a:t>}</a:t>
            </a: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p:txBody>
      </p:sp>
      <p:sp>
        <p:nvSpPr>
          <p:cNvPr id="13" name="Slide Number Placeholder 12">
            <a:extLst>
              <a:ext uri="{FF2B5EF4-FFF2-40B4-BE49-F238E27FC236}">
                <a16:creationId xmlns:a16="http://schemas.microsoft.com/office/drawing/2014/main" id="{5B828234-6C7A-5127-C894-2526C90941B4}"/>
              </a:ext>
            </a:extLst>
          </p:cNvPr>
          <p:cNvSpPr>
            <a:spLocks noGrp="1"/>
          </p:cNvSpPr>
          <p:nvPr>
            <p:ph type="sldNum" sz="quarter" idx="12"/>
          </p:nvPr>
        </p:nvSpPr>
        <p:spPr/>
        <p:txBody>
          <a:bodyPr/>
          <a:lstStyle/>
          <a:p>
            <a:fld id="{33A4AA68-B18B-3249-9029-B5C9B97E4E07}" type="slidenum">
              <a:rPr lang="en-US" smtClean="0"/>
              <a:t>7</a:t>
            </a:fld>
            <a:endParaRPr lang="en-US"/>
          </a:p>
        </p:txBody>
      </p:sp>
      <p:sp>
        <p:nvSpPr>
          <p:cNvPr id="14" name="TextBox 13">
            <a:extLst>
              <a:ext uri="{FF2B5EF4-FFF2-40B4-BE49-F238E27FC236}">
                <a16:creationId xmlns:a16="http://schemas.microsoft.com/office/drawing/2014/main" id="{5AF1C2D0-E94B-21F7-08DF-C19B9B04FA4E}"/>
              </a:ext>
            </a:extLst>
          </p:cNvPr>
          <p:cNvSpPr txBox="1"/>
          <p:nvPr/>
        </p:nvSpPr>
        <p:spPr>
          <a:xfrm>
            <a:off x="9629172" y="4140359"/>
            <a:ext cx="1954381" cy="2215991"/>
          </a:xfrm>
          <a:prstGeom prst="rect">
            <a:avLst/>
          </a:prstGeom>
          <a:noFill/>
        </p:spPr>
        <p:txBody>
          <a:bodyPr wrap="none" rtlCol="0">
            <a:spAutoFit/>
          </a:bodyPr>
          <a:lstStyle/>
          <a:p>
            <a:r>
              <a:rPr lang="en-US" sz="13800" dirty="0"/>
              <a:t>🙂</a:t>
            </a:r>
          </a:p>
        </p:txBody>
      </p:sp>
      <p:sp>
        <p:nvSpPr>
          <p:cNvPr id="15" name="TextBox 14">
            <a:extLst>
              <a:ext uri="{FF2B5EF4-FFF2-40B4-BE49-F238E27FC236}">
                <a16:creationId xmlns:a16="http://schemas.microsoft.com/office/drawing/2014/main" id="{D98ABD67-D51D-2D2A-FCE4-E5E464AFD5D9}"/>
              </a:ext>
            </a:extLst>
          </p:cNvPr>
          <p:cNvSpPr txBox="1"/>
          <p:nvPr/>
        </p:nvSpPr>
        <p:spPr>
          <a:xfrm>
            <a:off x="10132146" y="5642887"/>
            <a:ext cx="1954381" cy="1015663"/>
          </a:xfrm>
          <a:prstGeom prst="rect">
            <a:avLst/>
          </a:prstGeom>
          <a:noFill/>
        </p:spPr>
        <p:txBody>
          <a:bodyPr wrap="square" rtlCol="0">
            <a:spAutoFit/>
          </a:bodyPr>
          <a:lstStyle/>
          <a:p>
            <a:r>
              <a:rPr lang="en-US" sz="6000" dirty="0"/>
              <a:t>🏅</a:t>
            </a:r>
            <a:endParaRPr lang="en-US" sz="13800" dirty="0"/>
          </a:p>
        </p:txBody>
      </p:sp>
    </p:spTree>
    <p:extLst>
      <p:ext uri="{BB962C8B-B14F-4D97-AF65-F5344CB8AC3E}">
        <p14:creationId xmlns:p14="http://schemas.microsoft.com/office/powerpoint/2010/main" val="423006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2DE411-BDEB-FCB3-1946-9BBD5B8E0717}"/>
              </a:ext>
            </a:extLst>
          </p:cNvPr>
          <p:cNvSpPr txBox="1"/>
          <p:nvPr/>
        </p:nvSpPr>
        <p:spPr>
          <a:xfrm>
            <a:off x="3455449" y="889843"/>
            <a:ext cx="1954381" cy="2215991"/>
          </a:xfrm>
          <a:prstGeom prst="rect">
            <a:avLst/>
          </a:prstGeom>
          <a:noFill/>
        </p:spPr>
        <p:txBody>
          <a:bodyPr wrap="none" rtlCol="0">
            <a:spAutoFit/>
          </a:bodyPr>
          <a:lstStyle/>
          <a:p>
            <a:r>
              <a:rPr lang="en-US" sz="13800" dirty="0"/>
              <a:t>💡</a:t>
            </a:r>
          </a:p>
        </p:txBody>
      </p:sp>
      <p:sp>
        <p:nvSpPr>
          <p:cNvPr id="11" name="TextBox 10">
            <a:extLst>
              <a:ext uri="{FF2B5EF4-FFF2-40B4-BE49-F238E27FC236}">
                <a16:creationId xmlns:a16="http://schemas.microsoft.com/office/drawing/2014/main" id="{5FB77573-2C04-CEEC-45D1-67D446CBE020}"/>
              </a:ext>
            </a:extLst>
          </p:cNvPr>
          <p:cNvSpPr txBox="1"/>
          <p:nvPr/>
        </p:nvSpPr>
        <p:spPr>
          <a:xfrm>
            <a:off x="586855" y="3754137"/>
            <a:ext cx="1954381" cy="2215991"/>
          </a:xfrm>
          <a:prstGeom prst="rect">
            <a:avLst/>
          </a:prstGeom>
          <a:noFill/>
        </p:spPr>
        <p:txBody>
          <a:bodyPr wrap="none" rtlCol="0">
            <a:spAutoFit/>
          </a:bodyPr>
          <a:lstStyle/>
          <a:p>
            <a:r>
              <a:rPr lang="en-US" sz="13800" dirty="0"/>
              <a:t>💻</a:t>
            </a:r>
          </a:p>
        </p:txBody>
      </p:sp>
      <p:sp>
        <p:nvSpPr>
          <p:cNvPr id="12" name="TextBox 11">
            <a:extLst>
              <a:ext uri="{FF2B5EF4-FFF2-40B4-BE49-F238E27FC236}">
                <a16:creationId xmlns:a16="http://schemas.microsoft.com/office/drawing/2014/main" id="{E6661D32-B5E9-2AF3-E376-7D02854BC452}"/>
              </a:ext>
            </a:extLst>
          </p:cNvPr>
          <p:cNvSpPr txBox="1"/>
          <p:nvPr/>
        </p:nvSpPr>
        <p:spPr>
          <a:xfrm>
            <a:off x="6413189" y="889843"/>
            <a:ext cx="5333101" cy="5078313"/>
          </a:xfrm>
          <a:prstGeom prst="rect">
            <a:avLst/>
          </a:prstGeom>
          <a:solidFill>
            <a:schemeClr val="tx1"/>
          </a:solidFill>
          <a:ln w="63500">
            <a:solidFill>
              <a:schemeClr val="bg2">
                <a:lumMod val="50000"/>
              </a:schemeClr>
            </a:solidFill>
          </a:ln>
        </p:spPr>
        <p:txBody>
          <a:bodyPr wrap="square" rtlCol="0">
            <a:spAutoFit/>
          </a:bodyPr>
          <a:lstStyle/>
          <a:p>
            <a:r>
              <a:rPr lang="en-US" dirty="0" err="1">
                <a:solidFill>
                  <a:schemeClr val="accent6">
                    <a:lumMod val="60000"/>
                    <a:lumOff val="40000"/>
                  </a:schemeClr>
                </a:solidFill>
                <a:latin typeface="Consolas" panose="020B0609020204030204" pitchFamily="49" charset="0"/>
                <a:cs typeface="Consolas" panose="020B0609020204030204" pitchFamily="49" charset="0"/>
              </a:rPr>
              <a:t>awesome_function</a:t>
            </a:r>
            <a:r>
              <a:rPr lang="en-US" dirty="0">
                <a:solidFill>
                  <a:schemeClr val="accent6">
                    <a:lumMod val="60000"/>
                    <a:lumOff val="40000"/>
                  </a:schemeClr>
                </a:solidFill>
                <a:latin typeface="Consolas" panose="020B0609020204030204" pitchFamily="49" charset="0"/>
                <a:cs typeface="Consolas" panose="020B0609020204030204" pitchFamily="49" charset="0"/>
              </a:rPr>
              <a:t> &lt;- function(x) {</a:t>
            </a:r>
          </a:p>
          <a:p>
            <a:r>
              <a:rPr lang="en-US" dirty="0">
                <a:solidFill>
                  <a:schemeClr val="accent6">
                    <a:lumMod val="60000"/>
                    <a:lumOff val="40000"/>
                  </a:schemeClr>
                </a:solidFill>
                <a:latin typeface="Consolas" panose="020B0609020204030204" pitchFamily="49" charset="0"/>
                <a:cs typeface="Consolas" panose="020B0609020204030204" pitchFamily="49" charset="0"/>
              </a:rPr>
              <a:t>  b0 &lt;- x[1]</a:t>
            </a:r>
          </a:p>
          <a:p>
            <a:r>
              <a:rPr lang="en-US" dirty="0">
                <a:solidFill>
                  <a:schemeClr val="accent6">
                    <a:lumMod val="60000"/>
                    <a:lumOff val="40000"/>
                  </a:schemeClr>
                </a:solidFill>
                <a:latin typeface="Consolas" panose="020B0609020204030204" pitchFamily="49" charset="0"/>
                <a:cs typeface="Consolas" panose="020B0609020204030204" pitchFamily="49" charset="0"/>
              </a:rPr>
              <a:t>  b1 &lt;- x[2]</a:t>
            </a:r>
          </a:p>
          <a:p>
            <a:r>
              <a:rPr lang="en-US" dirty="0">
                <a:solidFill>
                  <a:schemeClr val="accent6">
                    <a:lumMod val="60000"/>
                    <a:lumOff val="40000"/>
                  </a:schemeClr>
                </a:solidFill>
                <a:latin typeface="Consolas" panose="020B0609020204030204" pitchFamily="49" charset="0"/>
                <a:cs typeface="Consolas" panose="020B0609020204030204" pitchFamily="49" charset="0"/>
              </a:rPr>
              <a:t>  </a:t>
            </a:r>
          </a:p>
          <a:p>
            <a:r>
              <a:rPr lang="en-US" dirty="0">
                <a:solidFill>
                  <a:schemeClr val="accent6">
                    <a:lumMod val="60000"/>
                    <a:lumOff val="40000"/>
                  </a:schemeClr>
                </a:solidFill>
                <a:latin typeface="Consolas" panose="020B0609020204030204" pitchFamily="49" charset="0"/>
                <a:cs typeface="Consolas" panose="020B0609020204030204" pitchFamily="49" charset="0"/>
              </a:rPr>
              <a:t>  y &lt;- b0 + b1 * seq(0, 10, by = 0.1)</a:t>
            </a: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result &lt;- plot(seq(0, 10, by = 0.1), y)</a:t>
            </a: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return(result)</a:t>
            </a:r>
          </a:p>
          <a:p>
            <a:r>
              <a:rPr lang="en-US" dirty="0">
                <a:solidFill>
                  <a:schemeClr val="accent6">
                    <a:lumMod val="60000"/>
                    <a:lumOff val="40000"/>
                  </a:schemeClr>
                </a:solidFill>
                <a:latin typeface="Consolas" panose="020B0609020204030204" pitchFamily="49" charset="0"/>
                <a:cs typeface="Consolas" panose="020B0609020204030204" pitchFamily="49" charset="0"/>
              </a:rPr>
              <a:t>}</a:t>
            </a: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p:txBody>
      </p:sp>
      <p:sp>
        <p:nvSpPr>
          <p:cNvPr id="13" name="Slide Number Placeholder 12">
            <a:extLst>
              <a:ext uri="{FF2B5EF4-FFF2-40B4-BE49-F238E27FC236}">
                <a16:creationId xmlns:a16="http://schemas.microsoft.com/office/drawing/2014/main" id="{5B828234-6C7A-5127-C894-2526C90941B4}"/>
              </a:ext>
            </a:extLst>
          </p:cNvPr>
          <p:cNvSpPr>
            <a:spLocks noGrp="1"/>
          </p:cNvSpPr>
          <p:nvPr>
            <p:ph type="sldNum" sz="quarter" idx="12"/>
          </p:nvPr>
        </p:nvSpPr>
        <p:spPr/>
        <p:txBody>
          <a:bodyPr/>
          <a:lstStyle/>
          <a:p>
            <a:fld id="{33A4AA68-B18B-3249-9029-B5C9B97E4E07}" type="slidenum">
              <a:rPr lang="en-US" smtClean="0"/>
              <a:t>8</a:t>
            </a:fld>
            <a:endParaRPr lang="en-US"/>
          </a:p>
        </p:txBody>
      </p:sp>
      <p:sp>
        <p:nvSpPr>
          <p:cNvPr id="7" name="TextBox 6">
            <a:extLst>
              <a:ext uri="{FF2B5EF4-FFF2-40B4-BE49-F238E27FC236}">
                <a16:creationId xmlns:a16="http://schemas.microsoft.com/office/drawing/2014/main" id="{997F6561-DC5F-3E11-F9A6-FEA6F3C15F85}"/>
              </a:ext>
            </a:extLst>
          </p:cNvPr>
          <p:cNvSpPr txBox="1"/>
          <p:nvPr/>
        </p:nvSpPr>
        <p:spPr>
          <a:xfrm>
            <a:off x="586856" y="889843"/>
            <a:ext cx="1954381" cy="2215991"/>
          </a:xfrm>
          <a:prstGeom prst="rect">
            <a:avLst/>
          </a:prstGeom>
          <a:noFill/>
        </p:spPr>
        <p:txBody>
          <a:bodyPr wrap="none" rtlCol="0">
            <a:spAutoFit/>
          </a:bodyPr>
          <a:lstStyle/>
          <a:p>
            <a:r>
              <a:rPr lang="en-US" sz="13800" dirty="0"/>
              <a:t>🕔</a:t>
            </a:r>
          </a:p>
        </p:txBody>
      </p:sp>
      <p:sp>
        <p:nvSpPr>
          <p:cNvPr id="10" name="TextBox 9">
            <a:extLst>
              <a:ext uri="{FF2B5EF4-FFF2-40B4-BE49-F238E27FC236}">
                <a16:creationId xmlns:a16="http://schemas.microsoft.com/office/drawing/2014/main" id="{4DFB3872-509F-8451-D6E6-9E5678C31B82}"/>
              </a:ext>
            </a:extLst>
          </p:cNvPr>
          <p:cNvSpPr txBox="1"/>
          <p:nvPr/>
        </p:nvSpPr>
        <p:spPr>
          <a:xfrm>
            <a:off x="6413188" y="875374"/>
            <a:ext cx="5333101" cy="5909310"/>
          </a:xfrm>
          <a:prstGeom prst="rect">
            <a:avLst/>
          </a:prstGeom>
          <a:solidFill>
            <a:schemeClr val="tx1"/>
          </a:solidFill>
          <a:ln w="63500">
            <a:solidFill>
              <a:schemeClr val="bg2">
                <a:lumMod val="50000"/>
              </a:schemeClr>
            </a:solidFill>
          </a:ln>
        </p:spPr>
        <p:txBody>
          <a:bodyPr wrap="square" rtlCol="0">
            <a:spAutoFit/>
          </a:bodyPr>
          <a:lstStyle/>
          <a:p>
            <a:r>
              <a:rPr lang="en-US" dirty="0" err="1">
                <a:solidFill>
                  <a:schemeClr val="accent6">
                    <a:lumMod val="60000"/>
                    <a:lumOff val="40000"/>
                  </a:schemeClr>
                </a:solidFill>
                <a:latin typeface="Consolas" panose="020B0609020204030204" pitchFamily="49" charset="0"/>
                <a:cs typeface="Consolas" panose="020B0609020204030204" pitchFamily="49" charset="0"/>
              </a:rPr>
              <a:t>broken_function</a:t>
            </a:r>
            <a:r>
              <a:rPr lang="en-US" dirty="0">
                <a:solidFill>
                  <a:schemeClr val="accent6">
                    <a:lumMod val="60000"/>
                    <a:lumOff val="40000"/>
                  </a:schemeClr>
                </a:solidFill>
                <a:latin typeface="Consolas" panose="020B0609020204030204" pitchFamily="49" charset="0"/>
                <a:cs typeface="Consolas" panose="020B0609020204030204" pitchFamily="49" charset="0"/>
              </a:rPr>
              <a:t> &lt;- function(x, y, </a:t>
            </a:r>
            <a:r>
              <a:rPr lang="en-US" dirty="0" err="1">
                <a:solidFill>
                  <a:schemeClr val="accent6">
                    <a:lumMod val="60000"/>
                    <a:lumOff val="40000"/>
                  </a:schemeClr>
                </a:solidFill>
                <a:latin typeface="Consolas" panose="020B0609020204030204" pitchFamily="49" charset="0"/>
                <a:cs typeface="Consolas" panose="020B0609020204030204" pitchFamily="49" charset="0"/>
              </a:rPr>
              <a:t>df</a:t>
            </a:r>
            <a:r>
              <a:rPr lang="en-US" dirty="0">
                <a:solidFill>
                  <a:schemeClr val="accent6">
                    <a:lumMod val="60000"/>
                    <a:lumOff val="40000"/>
                  </a:schemeClr>
                </a:solidFill>
                <a:latin typeface="Consolas" panose="020B0609020204030204" pitchFamily="49" charset="0"/>
                <a:cs typeface="Consolas" panose="020B0609020204030204" pitchFamily="49" charset="0"/>
              </a:rPr>
              <a:t>) {</a:t>
            </a:r>
          </a:p>
          <a:p>
            <a:r>
              <a:rPr lang="en-US" dirty="0">
                <a:solidFill>
                  <a:schemeClr val="accent6">
                    <a:lumMod val="60000"/>
                    <a:lumOff val="40000"/>
                  </a:schemeClr>
                </a:solidFill>
                <a:latin typeface="Consolas" panose="020B0609020204030204" pitchFamily="49" charset="0"/>
                <a:cs typeface="Consolas" panose="020B0609020204030204" pitchFamily="49" charset="0"/>
              </a:rPr>
              <a:t>  b0 &lt;- x[[1]]</a:t>
            </a:r>
          </a:p>
          <a:p>
            <a:r>
              <a:rPr lang="en-US" dirty="0">
                <a:solidFill>
                  <a:schemeClr val="accent6">
                    <a:lumMod val="60000"/>
                    <a:lumOff val="40000"/>
                  </a:schemeClr>
                </a:solidFill>
                <a:latin typeface="Consolas" panose="020B0609020204030204" pitchFamily="49" charset="0"/>
                <a:cs typeface="Consolas" panose="020B0609020204030204" pitchFamily="49" charset="0"/>
              </a:rPr>
              <a:t>  b1 &lt;- x[2]</a:t>
            </a:r>
          </a:p>
          <a:p>
            <a:r>
              <a:rPr lang="en-US" dirty="0">
                <a:solidFill>
                  <a:schemeClr val="accent6">
                    <a:lumMod val="60000"/>
                    <a:lumOff val="40000"/>
                  </a:schemeClr>
                </a:solidFill>
                <a:latin typeface="Consolas" panose="020B0609020204030204" pitchFamily="49" charset="0"/>
                <a:cs typeface="Consolas" panose="020B0609020204030204" pitchFamily="49" charset="0"/>
              </a:rPr>
              <a:t>  </a:t>
            </a:r>
          </a:p>
          <a:p>
            <a:r>
              <a:rPr lang="en-US" dirty="0">
                <a:solidFill>
                  <a:schemeClr val="accent6">
                    <a:lumMod val="60000"/>
                    <a:lumOff val="40000"/>
                  </a:schemeClr>
                </a:solidFill>
                <a:latin typeface="Consolas" panose="020B0609020204030204" pitchFamily="49" charset="0"/>
                <a:cs typeface="Consolas" panose="020B0609020204030204" pitchFamily="49" charset="0"/>
              </a:rPr>
              <a:t>  y &lt;- b0 + b1 * </a:t>
            </a:r>
            <a:r>
              <a:rPr lang="en-US" dirty="0" err="1">
                <a:solidFill>
                  <a:schemeClr val="accent6">
                    <a:lumMod val="60000"/>
                    <a:lumOff val="40000"/>
                  </a:schemeClr>
                </a:solidFill>
                <a:latin typeface="Consolas" panose="020B0609020204030204" pitchFamily="49" charset="0"/>
                <a:cs typeface="Consolas" panose="020B0609020204030204" pitchFamily="49" charset="0"/>
              </a:rPr>
              <a:t>df$x</a:t>
            </a:r>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result &lt;- plot(x, y)</a:t>
            </a: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y1 &lt;- </a:t>
            </a:r>
            <a:r>
              <a:rPr lang="en-US" dirty="0" err="1">
                <a:solidFill>
                  <a:schemeClr val="accent6">
                    <a:lumMod val="60000"/>
                    <a:lumOff val="40000"/>
                  </a:schemeClr>
                </a:solidFill>
                <a:latin typeface="Consolas" panose="020B0609020204030204" pitchFamily="49" charset="0"/>
                <a:cs typeface="Consolas" panose="020B0609020204030204" pitchFamily="49" charset="0"/>
              </a:rPr>
              <a:t>df$y</a:t>
            </a:r>
            <a:r>
              <a:rPr lang="en-US" dirty="0">
                <a:solidFill>
                  <a:schemeClr val="accent6">
                    <a:lumMod val="60000"/>
                    <a:lumOff val="40000"/>
                  </a:schemeClr>
                </a:solidFill>
                <a:latin typeface="Consolas" panose="020B0609020204030204" pitchFamily="49" charset="0"/>
                <a:cs typeface="Consolas" panose="020B0609020204030204" pitchFamily="49" charset="0"/>
              </a:rPr>
              <a:t> – y</a:t>
            </a:r>
          </a:p>
          <a:p>
            <a:r>
              <a:rPr lang="en-US" dirty="0">
                <a:solidFill>
                  <a:schemeClr val="accent6">
                    <a:lumMod val="60000"/>
                    <a:lumOff val="40000"/>
                  </a:schemeClr>
                </a:solidFill>
                <a:latin typeface="Consolas" panose="020B0609020204030204" pitchFamily="49" charset="0"/>
                <a:cs typeface="Consolas" panose="020B0609020204030204" pitchFamily="49" charset="0"/>
              </a:rPr>
              <a:t>  y2 &lt;- y1^2</a:t>
            </a: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a:t>
            </a:r>
            <a:r>
              <a:rPr lang="en-US" dirty="0" err="1">
                <a:solidFill>
                  <a:schemeClr val="accent6">
                    <a:lumMod val="60000"/>
                    <a:lumOff val="40000"/>
                  </a:schemeClr>
                </a:solidFill>
                <a:latin typeface="Consolas" panose="020B0609020204030204" pitchFamily="49" charset="0"/>
                <a:cs typeface="Consolas" panose="020B0609020204030204" pitchFamily="49" charset="0"/>
              </a:rPr>
              <a:t>new_func</a:t>
            </a:r>
            <a:r>
              <a:rPr lang="en-US" dirty="0">
                <a:solidFill>
                  <a:schemeClr val="accent6">
                    <a:lumMod val="60000"/>
                    <a:lumOff val="40000"/>
                  </a:schemeClr>
                </a:solidFill>
                <a:latin typeface="Consolas" panose="020B0609020204030204" pitchFamily="49" charset="0"/>
                <a:cs typeface="Consolas" panose="020B0609020204030204" pitchFamily="49" charset="0"/>
              </a:rPr>
              <a:t> &lt;- function(x) {</a:t>
            </a:r>
          </a:p>
          <a:p>
            <a:r>
              <a:rPr lang="en-US" dirty="0">
                <a:solidFill>
                  <a:schemeClr val="accent6">
                    <a:lumMod val="60000"/>
                    <a:lumOff val="40000"/>
                  </a:schemeClr>
                </a:solidFill>
                <a:latin typeface="Consolas" panose="020B0609020204030204" pitchFamily="49" charset="0"/>
                <a:cs typeface="Consolas" panose="020B0609020204030204" pitchFamily="49" charset="0"/>
              </a:rPr>
              <a:t>    b0 + b1 * </a:t>
            </a:r>
            <a:r>
              <a:rPr lang="en-US" dirty="0" err="1">
                <a:solidFill>
                  <a:schemeClr val="accent6">
                    <a:lumMod val="60000"/>
                    <a:lumOff val="40000"/>
                  </a:schemeClr>
                </a:solidFill>
                <a:latin typeface="Consolas" panose="020B0609020204030204" pitchFamily="49" charset="0"/>
                <a:cs typeface="Consolas" panose="020B0609020204030204" pitchFamily="49" charset="0"/>
              </a:rPr>
              <a:t>df$x</a:t>
            </a:r>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a:t>
            </a:r>
            <a:r>
              <a:rPr lang="en-US" dirty="0" err="1">
                <a:solidFill>
                  <a:schemeClr val="accent6">
                    <a:lumMod val="60000"/>
                    <a:lumOff val="40000"/>
                  </a:schemeClr>
                </a:solidFill>
                <a:latin typeface="Consolas" panose="020B0609020204030204" pitchFamily="49" charset="0"/>
                <a:cs typeface="Consolas" panose="020B0609020204030204" pitchFamily="49" charset="0"/>
              </a:rPr>
              <a:t>df$y</a:t>
            </a:r>
            <a:r>
              <a:rPr lang="en-US" dirty="0">
                <a:solidFill>
                  <a:schemeClr val="accent6">
                    <a:lumMod val="60000"/>
                    <a:lumOff val="40000"/>
                  </a:schemeClr>
                </a:solidFill>
                <a:latin typeface="Consolas" panose="020B0609020204030204" pitchFamily="49" charset="0"/>
                <a:cs typeface="Consolas" panose="020B0609020204030204" pitchFamily="49" charset="0"/>
              </a:rPr>
              <a:t> – (b0 + b1 * </a:t>
            </a:r>
            <a:r>
              <a:rPr lang="en-US" dirty="0" err="1">
                <a:solidFill>
                  <a:schemeClr val="accent6">
                    <a:lumMod val="60000"/>
                    <a:lumOff val="40000"/>
                  </a:schemeClr>
                </a:solidFill>
                <a:latin typeface="Consolas" panose="020B0609020204030204" pitchFamily="49" charset="0"/>
                <a:cs typeface="Consolas" panose="020B0609020204030204" pitchFamily="49" charset="0"/>
              </a:rPr>
              <a:t>df$x</a:t>
            </a:r>
            <a:r>
              <a:rPr lang="en-US" dirty="0">
                <a:solidFill>
                  <a:schemeClr val="accent6">
                    <a:lumMod val="60000"/>
                    <a:lumOff val="40000"/>
                  </a:schemeClr>
                </a:solidFill>
                <a:latin typeface="Consolas" panose="020B0609020204030204" pitchFamily="49" charset="0"/>
                <a:cs typeface="Consolas" panose="020B0609020204030204" pitchFamily="49" charset="0"/>
              </a:rPr>
              <a:t>))^2</a:t>
            </a:r>
          </a:p>
          <a:p>
            <a:r>
              <a:rPr lang="en-US" dirty="0">
                <a:solidFill>
                  <a:schemeClr val="accent6">
                    <a:lumMod val="60000"/>
                    <a:lumOff val="40000"/>
                  </a:schemeClr>
                </a:solidFill>
                <a:latin typeface="Consolas" panose="020B0609020204030204" pitchFamily="49" charset="0"/>
                <a:cs typeface="Consolas" panose="020B0609020204030204" pitchFamily="49" charset="0"/>
              </a:rPr>
              <a:t>  }</a:t>
            </a: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a:t>
            </a:r>
            <a:r>
              <a:rPr lang="en-US" dirty="0" err="1">
                <a:solidFill>
                  <a:schemeClr val="accent6">
                    <a:lumMod val="60000"/>
                    <a:lumOff val="40000"/>
                  </a:schemeClr>
                </a:solidFill>
                <a:latin typeface="Consolas" panose="020B0609020204030204" pitchFamily="49" charset="0"/>
                <a:cs typeface="Consolas" panose="020B0609020204030204" pitchFamily="49" charset="0"/>
              </a:rPr>
              <a:t>optim</a:t>
            </a:r>
            <a:r>
              <a:rPr lang="en-US" dirty="0">
                <a:solidFill>
                  <a:schemeClr val="accent6">
                    <a:lumMod val="60000"/>
                    <a:lumOff val="40000"/>
                  </a:schemeClr>
                </a:solidFill>
                <a:latin typeface="Consolas" panose="020B0609020204030204" pitchFamily="49" charset="0"/>
                <a:cs typeface="Consolas" panose="020B0609020204030204" pitchFamily="49" charset="0"/>
              </a:rPr>
              <a:t>(par = c(0, 0, </a:t>
            </a:r>
            <a:r>
              <a:rPr lang="en-US" dirty="0" err="1">
                <a:solidFill>
                  <a:schemeClr val="accent6">
                    <a:lumMod val="60000"/>
                    <a:lumOff val="40000"/>
                  </a:schemeClr>
                </a:solidFill>
                <a:latin typeface="Consolas" panose="020B0609020204030204" pitchFamily="49" charset="0"/>
                <a:cs typeface="Consolas" panose="020B0609020204030204" pitchFamily="49" charset="0"/>
              </a:rPr>
              <a:t>fn</a:t>
            </a:r>
            <a:r>
              <a:rPr lang="en-US" dirty="0">
                <a:solidFill>
                  <a:schemeClr val="accent6">
                    <a:lumMod val="60000"/>
                    <a:lumOff val="40000"/>
                  </a:schemeClr>
                </a:solidFill>
                <a:latin typeface="Consolas" panose="020B0609020204030204" pitchFamily="49" charset="0"/>
                <a:cs typeface="Consolas" panose="020B0609020204030204" pitchFamily="49" charset="0"/>
              </a:rPr>
              <a:t> = </a:t>
            </a:r>
            <a:r>
              <a:rPr lang="en-US" dirty="0" err="1">
                <a:solidFill>
                  <a:schemeClr val="accent6">
                    <a:lumMod val="60000"/>
                    <a:lumOff val="40000"/>
                  </a:schemeClr>
                </a:solidFill>
                <a:latin typeface="Consolas" panose="020B0609020204030204" pitchFamily="49" charset="0"/>
                <a:cs typeface="Consolas" panose="020B0609020204030204" pitchFamily="49" charset="0"/>
              </a:rPr>
              <a:t>new_funct</a:t>
            </a:r>
            <a:r>
              <a:rPr lang="en-US" dirty="0">
                <a:solidFill>
                  <a:schemeClr val="accent6">
                    <a:lumMod val="60000"/>
                    <a:lumOff val="40000"/>
                  </a:schemeClr>
                </a:solidFill>
                <a:latin typeface="Consolas" panose="020B0609020204030204" pitchFamily="49" charset="0"/>
                <a:cs typeface="Consolas" panose="020B0609020204030204" pitchFamily="49" charset="0"/>
              </a:rPr>
              <a:t>)$</a:t>
            </a:r>
            <a:r>
              <a:rPr lang="en-US" dirty="0" err="1">
                <a:solidFill>
                  <a:schemeClr val="accent6">
                    <a:lumMod val="60000"/>
                    <a:lumOff val="40000"/>
                  </a:schemeClr>
                </a:solidFill>
                <a:latin typeface="Consolas" panose="020B0609020204030204" pitchFamily="49" charset="0"/>
                <a:cs typeface="Consolas" panose="020B0609020204030204" pitchFamily="49" charset="0"/>
              </a:rPr>
              <a:t>val</a:t>
            </a:r>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endParaRPr lang="en-US" dirty="0">
              <a:solidFill>
                <a:schemeClr val="accent6">
                  <a:lumMod val="60000"/>
                  <a:lumOff val="40000"/>
                </a:schemeClr>
              </a:solidFill>
              <a:latin typeface="Consolas" panose="020B0609020204030204" pitchFamily="49" charset="0"/>
              <a:cs typeface="Consolas" panose="020B0609020204030204" pitchFamily="49" charset="0"/>
            </a:endParaRPr>
          </a:p>
          <a:p>
            <a:r>
              <a:rPr lang="en-US" dirty="0">
                <a:solidFill>
                  <a:schemeClr val="accent6">
                    <a:lumMod val="60000"/>
                    <a:lumOff val="40000"/>
                  </a:schemeClr>
                </a:solidFill>
                <a:latin typeface="Consolas" panose="020B0609020204030204" pitchFamily="49" charset="0"/>
                <a:cs typeface="Consolas" panose="020B0609020204030204" pitchFamily="49" charset="0"/>
              </a:rPr>
              <a:t>  return(plot)</a:t>
            </a:r>
          </a:p>
          <a:p>
            <a:r>
              <a:rPr lang="en-US" dirty="0">
                <a:solidFill>
                  <a:schemeClr val="accent6">
                    <a:lumMod val="60000"/>
                    <a:lumOff val="40000"/>
                  </a:schemeClr>
                </a:solidFill>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5AF1C2D0-E94B-21F7-08DF-C19B9B04FA4E}"/>
              </a:ext>
            </a:extLst>
          </p:cNvPr>
          <p:cNvSpPr txBox="1"/>
          <p:nvPr/>
        </p:nvSpPr>
        <p:spPr>
          <a:xfrm>
            <a:off x="9650763" y="1997838"/>
            <a:ext cx="1954381" cy="2215991"/>
          </a:xfrm>
          <a:prstGeom prst="rect">
            <a:avLst/>
          </a:prstGeom>
          <a:noFill/>
        </p:spPr>
        <p:txBody>
          <a:bodyPr wrap="none" rtlCol="0">
            <a:spAutoFit/>
          </a:bodyPr>
          <a:lstStyle/>
          <a:p>
            <a:r>
              <a:rPr lang="en-US" sz="13800" dirty="0"/>
              <a:t>😭</a:t>
            </a:r>
          </a:p>
        </p:txBody>
      </p:sp>
      <p:sp>
        <p:nvSpPr>
          <p:cNvPr id="15" name="TextBox 14">
            <a:extLst>
              <a:ext uri="{FF2B5EF4-FFF2-40B4-BE49-F238E27FC236}">
                <a16:creationId xmlns:a16="http://schemas.microsoft.com/office/drawing/2014/main" id="{B05F4847-D5B9-A024-D2C9-F66C2EAD14D8}"/>
              </a:ext>
            </a:extLst>
          </p:cNvPr>
          <p:cNvSpPr txBox="1"/>
          <p:nvPr/>
        </p:nvSpPr>
        <p:spPr>
          <a:xfrm>
            <a:off x="3455448" y="3752165"/>
            <a:ext cx="1954381" cy="2215991"/>
          </a:xfrm>
          <a:prstGeom prst="rect">
            <a:avLst/>
          </a:prstGeom>
          <a:noFill/>
        </p:spPr>
        <p:txBody>
          <a:bodyPr wrap="none" rtlCol="0">
            <a:spAutoFit/>
          </a:bodyPr>
          <a:lstStyle/>
          <a:p>
            <a:r>
              <a:rPr lang="en-US" sz="13800" dirty="0"/>
              <a:t>💥</a:t>
            </a:r>
          </a:p>
        </p:txBody>
      </p:sp>
    </p:spTree>
    <p:extLst>
      <p:ext uri="{BB962C8B-B14F-4D97-AF65-F5344CB8AC3E}">
        <p14:creationId xmlns:p14="http://schemas.microsoft.com/office/powerpoint/2010/main" val="370474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7" grpId="0"/>
      <p:bldP spid="10" grpId="0" animBg="1"/>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2F0D-A03E-9B4B-3FD9-89D55246764B}"/>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02D13D3A-871C-701A-3C96-8AEC72C5C395}"/>
              </a:ext>
            </a:extLst>
          </p:cNvPr>
          <p:cNvSpPr>
            <a:spLocks noGrp="1"/>
          </p:cNvSpPr>
          <p:nvPr>
            <p:ph idx="1"/>
          </p:nvPr>
        </p:nvSpPr>
        <p:spPr/>
        <p:txBody>
          <a:bodyPr/>
          <a:lstStyle/>
          <a:p>
            <a:r>
              <a:rPr lang="en-US" i="1" dirty="0"/>
              <a:t>Version control</a:t>
            </a:r>
            <a:r>
              <a:rPr lang="en-US" dirty="0"/>
              <a:t> software </a:t>
            </a:r>
          </a:p>
          <a:p>
            <a:pPr lvl="1"/>
            <a:r>
              <a:rPr lang="en-US" dirty="0"/>
              <a:t>Let’s you update files…</a:t>
            </a:r>
          </a:p>
          <a:p>
            <a:pPr lvl="1"/>
            <a:r>
              <a:rPr lang="en-US" dirty="0"/>
              <a:t>… and more easily fall back to previous versions</a:t>
            </a:r>
          </a:p>
          <a:p>
            <a:pPr lvl="1"/>
            <a:endParaRPr lang="en-US" dirty="0"/>
          </a:p>
          <a:p>
            <a:r>
              <a:rPr lang="en-US" dirty="0"/>
              <a:t>How does it work?</a:t>
            </a:r>
          </a:p>
          <a:p>
            <a:pPr lvl="1"/>
            <a:r>
              <a:rPr lang="en-US" dirty="0"/>
              <a:t>You tell Git which files to track.</a:t>
            </a:r>
          </a:p>
          <a:p>
            <a:pPr lvl="1"/>
            <a:r>
              <a:rPr lang="en-US" dirty="0"/>
              <a:t>You edit those files and </a:t>
            </a:r>
            <a:r>
              <a:rPr lang="en-US" b="1" dirty="0"/>
              <a:t>commit the</a:t>
            </a:r>
            <a:r>
              <a:rPr lang="en-US" dirty="0"/>
              <a:t> changes.</a:t>
            </a:r>
          </a:p>
          <a:p>
            <a:pPr lvl="1"/>
            <a:r>
              <a:rPr lang="en-US" dirty="0"/>
              <a:t>Git keeps track of what the files “looked” like when you made the commits.</a:t>
            </a:r>
          </a:p>
        </p:txBody>
      </p:sp>
      <p:sp>
        <p:nvSpPr>
          <p:cNvPr id="4" name="Slide Number Placeholder 3">
            <a:extLst>
              <a:ext uri="{FF2B5EF4-FFF2-40B4-BE49-F238E27FC236}">
                <a16:creationId xmlns:a16="http://schemas.microsoft.com/office/drawing/2014/main" id="{97F574D4-C030-8464-B6AE-F59913109B7D}"/>
              </a:ext>
            </a:extLst>
          </p:cNvPr>
          <p:cNvSpPr>
            <a:spLocks noGrp="1"/>
          </p:cNvSpPr>
          <p:nvPr>
            <p:ph type="sldNum" sz="quarter" idx="12"/>
          </p:nvPr>
        </p:nvSpPr>
        <p:spPr/>
        <p:txBody>
          <a:bodyPr/>
          <a:lstStyle/>
          <a:p>
            <a:fld id="{33A4AA68-B18B-3249-9029-B5C9B97E4E07}" type="slidenum">
              <a:rPr lang="en-US" smtClean="0"/>
              <a:t>9</a:t>
            </a:fld>
            <a:endParaRPr lang="en-US"/>
          </a:p>
        </p:txBody>
      </p:sp>
    </p:spTree>
    <p:extLst>
      <p:ext uri="{BB962C8B-B14F-4D97-AF65-F5344CB8AC3E}">
        <p14:creationId xmlns:p14="http://schemas.microsoft.com/office/powerpoint/2010/main" val="1183971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TotalTime>
  <Words>2803</Words>
  <Application>Microsoft Macintosh PowerPoint</Application>
  <PresentationFormat>Widescreen</PresentationFormat>
  <Paragraphs>402</Paragraphs>
  <Slides>48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Consolas</vt:lpstr>
      <vt:lpstr>Office Theme</vt:lpstr>
      <vt:lpstr>Getting Started with Git &amp; Github</vt:lpstr>
      <vt:lpstr>Who am I?</vt:lpstr>
      <vt:lpstr>Workflows</vt:lpstr>
      <vt:lpstr>Goals</vt:lpstr>
      <vt:lpstr>Outline</vt:lpstr>
      <vt:lpstr>Chapter 1: Git &amp; Github</vt:lpstr>
      <vt:lpstr>PowerPoint Presentation</vt:lpstr>
      <vt:lpstr>PowerPoint Presentation</vt:lpstr>
      <vt:lpstr>Git</vt:lpstr>
      <vt:lpstr>PowerPoint Presentation</vt:lpstr>
      <vt:lpstr>PowerPoint Presentation</vt:lpstr>
      <vt:lpstr>GitHub</vt:lpstr>
      <vt:lpstr>Chapter 2: Getting Setup</vt:lpstr>
      <vt:lpstr>Step (1) : Install Git</vt:lpstr>
      <vt:lpstr>Step (2) : Sign-up for Github</vt:lpstr>
      <vt:lpstr>Step (3) : Choose an Interface</vt:lpstr>
      <vt:lpstr>Step (4) : Tell Git Who You Are</vt:lpstr>
      <vt:lpstr>Chapter 3: Building Better Workflows</vt:lpstr>
      <vt:lpstr>Step (1) : Create a New Repository</vt:lpstr>
      <vt:lpstr>Step (2) : Setup Your Repo</vt:lpstr>
      <vt:lpstr>Step (3) : Upload Files via the Website</vt:lpstr>
      <vt:lpstr>Step (3) : Upload Files via the Website</vt:lpstr>
      <vt:lpstr>Step (4) : Sync Your Repo with RStudio</vt:lpstr>
      <vt:lpstr>Step (4) : Sync Your Repo with RStudio</vt:lpstr>
      <vt:lpstr>Step (4) : Sync Your Repo with RStudio</vt:lpstr>
      <vt:lpstr>Step (4) : Sync Your Repo with RStudio</vt:lpstr>
      <vt:lpstr>Step (5) : Voila!</vt:lpstr>
      <vt:lpstr>Task (1) : Clean-up, Organize, and Commit</vt:lpstr>
      <vt:lpstr>Task (1) : Clean-up, Organize, and Commit</vt:lpstr>
      <vt:lpstr>Task (1) : Clean-up, Organize, and Commit</vt:lpstr>
      <vt:lpstr>Task (2) : Add Some Code Files and Push</vt:lpstr>
      <vt:lpstr>Task (2) : Add Some Code Files and Push</vt:lpstr>
      <vt:lpstr>Task (2) : Add Some Code Files and Push</vt:lpstr>
      <vt:lpstr>Task (2) : Add Some Code Files and Push</vt:lpstr>
      <vt:lpstr>Task (3) : Take Other’s Changes and Pull</vt:lpstr>
      <vt:lpstr>Task (3) : Take Other’s Changes and Pull</vt:lpstr>
      <vt:lpstr>Task (3) : Take Other’s Changes and Pull</vt:lpstr>
      <vt:lpstr>Task (3) : Take Other’s Changes and Pull</vt:lpstr>
      <vt:lpstr>Task (3) : Take Other’s Changes and Pull</vt:lpstr>
      <vt:lpstr>Chapter 4: What else?</vt:lpstr>
      <vt:lpstr>Other Git Topics</vt:lpstr>
      <vt:lpstr>Other Github Topics</vt:lpstr>
      <vt:lpstr>A few tips…</vt:lpstr>
      <vt:lpstr>Next steps #1 : Get Organized</vt:lpstr>
      <vt:lpstr>Next steps #2 : Build Your Portfolio</vt:lpstr>
      <vt:lpstr>Next steps #3 : Practice =)</vt:lpstr>
      <vt:lpstr>Git/Github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Git &amp; Github</dc:title>
  <dc:creator>Molyneux, James</dc:creator>
  <cp:lastModifiedBy>Molyneux, James</cp:lastModifiedBy>
  <cp:revision>17</cp:revision>
  <dcterms:created xsi:type="dcterms:W3CDTF">2022-04-23T06:23:25Z</dcterms:created>
  <dcterms:modified xsi:type="dcterms:W3CDTF">2022-04-23T20:49:51Z</dcterms:modified>
</cp:coreProperties>
</file>